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Yellow boxes indicate active sites.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Basset is a very general toolbox. Users can specify number of layers, type of layers, size of filters, etc. etc.</a:t>
            </a:r>
          </a:p>
          <a:p>
            <a:pPr lvl="0">
              <a:spcBef>
                <a:spcPts val="0"/>
              </a:spcBef>
              <a:buNone/>
            </a:pPr>
            <a:r>
              <a:t/>
            </a:r>
            <a:endParaRPr/>
          </a:p>
          <a:p>
            <a:pPr lvl="0">
              <a:spcBef>
                <a:spcPts val="0"/>
              </a:spcBef>
              <a:buNone/>
            </a:pPr>
            <a:r>
              <a:rPr lang="en"/>
              <a:t>In the paper, the authors focus on a particularly good model. We are going to take a closer look.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solidFill>
                  <a:schemeClr val="dk1"/>
                </a:solidFill>
                <a:latin typeface="Calibri"/>
                <a:ea typeface="Calibri"/>
                <a:cs typeface="Calibri"/>
                <a:sym typeface="Calibri"/>
              </a:rPr>
              <a:t>Convolution layers proceed by scanning weight matrices across the input matrix to produce an output matrix with a row for every convolution filter and a column for every position in the input (minus the width of the filter). We apply a rectified linear unit (ReLU) nonlinear transformation to the convolution output and pool by taking the maximum across a window of adjacent positions.</a:t>
            </a:r>
          </a:p>
          <a:p>
            <a:pPr lvl="0">
              <a:spcBef>
                <a:spcPts val="0"/>
              </a:spcBef>
              <a:buNone/>
            </a:pPr>
            <a:r>
              <a:t/>
            </a:r>
            <a:endParaRPr sz="1200">
              <a:solidFill>
                <a:schemeClr val="dk1"/>
              </a:solidFill>
              <a:latin typeface="Calibri"/>
              <a:ea typeface="Calibri"/>
              <a:cs typeface="Calibri"/>
              <a:sym typeface="Calibri"/>
            </a:endParaRPr>
          </a:p>
          <a:p>
            <a:pPr lvl="0">
              <a:spcBef>
                <a:spcPts val="0"/>
              </a:spcBef>
              <a:buNone/>
            </a:pPr>
            <a:r>
              <a:rPr lang="en" sz="1200">
                <a:solidFill>
                  <a:schemeClr val="dk1"/>
                </a:solidFill>
                <a:latin typeface="Calibri"/>
                <a:ea typeface="Calibri"/>
                <a:cs typeface="Calibri"/>
                <a:sym typeface="Calibri"/>
              </a:rPr>
              <a:t>The first convolution layer operates directly on the one hot coding of the input sequence, making the convolution filters akin to the common bioinformatics tool position weight matrices. Subsequent convolution layers consider the orientations and spatial distances between patterns recognized in the previous layer. Fully connected layers perform a linear transformation of the input vector and apply a ReLU. The final layer performs a linear transformation to a vector of 164 elements that represents the target cells. A sigmoid nonlinearity maps this vector to the range zero to one, where the elements serve as probability predictions of DNase I hypersensitivity, to be compared via a loss function to the true hypersensitivity vector.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91666"/>
              <a:buFont typeface="Arial"/>
              <a:buNone/>
            </a:pPr>
            <a:r>
              <a:rPr lang="en" sz="1200">
                <a:solidFill>
                  <a:schemeClr val="dk1"/>
                </a:solidFill>
                <a:latin typeface="Calibri"/>
                <a:ea typeface="Calibri"/>
                <a:cs typeface="Calibri"/>
                <a:sym typeface="Calibri"/>
              </a:rPr>
              <a:t>Batch normalization alleviates a lot of headaches with properly initializing neural networks by explicitly forcing the activations throughout a network to take on a unit gaussian distribution at the beginning of the training. The core observation is that this is possible because normalization is a simple differentiable operation.</a:t>
            </a:r>
          </a:p>
          <a:p>
            <a:pPr lvl="0">
              <a:spcBef>
                <a:spcPts val="0"/>
              </a:spcBef>
              <a:buNone/>
            </a:pPr>
            <a:r>
              <a:t/>
            </a:r>
            <a:endParaRPr sz="1200">
              <a:latin typeface="Calibri"/>
              <a:ea typeface="Calibri"/>
              <a:cs typeface="Calibri"/>
              <a:sym typeface="Calibri"/>
            </a:endParaRPr>
          </a:p>
          <a:p>
            <a:pPr lvl="0">
              <a:spcBef>
                <a:spcPts val="0"/>
              </a:spcBef>
              <a:buNone/>
            </a:pPr>
            <a:r>
              <a:rPr lang="en" sz="1200">
                <a:solidFill>
                  <a:schemeClr val="dk1"/>
                </a:solidFill>
                <a:latin typeface="Calibri"/>
                <a:ea typeface="Calibri"/>
                <a:cs typeface="Calibri"/>
                <a:sym typeface="Calibri"/>
              </a:rPr>
              <a:t>ReLU sets negative values to zero and prevents the problem of vanishing gradients.</a:t>
            </a:r>
          </a:p>
          <a:p>
            <a:pPr lvl="0">
              <a:spcBef>
                <a:spcPts val="0"/>
              </a:spcBef>
              <a:buClr>
                <a:schemeClr val="dk1"/>
              </a:buClr>
              <a:buSzPct val="91666"/>
              <a:buFont typeface="Arial"/>
              <a:buNone/>
            </a:pPr>
            <a:r>
              <a:rPr lang="en" sz="1200">
                <a:solidFill>
                  <a:schemeClr val="dk1"/>
                </a:solidFill>
                <a:latin typeface="Calibri"/>
                <a:ea typeface="Calibri"/>
                <a:cs typeface="Calibri"/>
                <a:sym typeface="Calibri"/>
              </a:rPr>
              <a:t>Max Pool reduces the dimension of the inputs and gives us invariance to small shifts.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latin typeface="Calibri"/>
                <a:ea typeface="Calibri"/>
                <a:cs typeface="Calibri"/>
                <a:sym typeface="Calibri"/>
              </a:rPr>
              <a:t>Model is trained to minimize binary cross entropy summed over 164 outputs</a:t>
            </a:r>
          </a:p>
          <a:p>
            <a:pPr lvl="0" rtl="0">
              <a:spcBef>
                <a:spcPts val="0"/>
              </a:spcBef>
              <a:buNone/>
            </a:pPr>
            <a:r>
              <a:rPr lang="en" sz="1200">
                <a:latin typeface="Calibri"/>
                <a:ea typeface="Calibri"/>
                <a:cs typeface="Calibri"/>
                <a:sym typeface="Calibri"/>
              </a:rPr>
              <a:t>Parameters randomly initialized to small values not zeros to avoid getting the same updates (we want a little asymmetry)</a:t>
            </a:r>
          </a:p>
          <a:p>
            <a:pPr lvl="0" rtl="0">
              <a:lnSpc>
                <a:spcPct val="115000"/>
              </a:lnSpc>
              <a:spcBef>
                <a:spcPts val="0"/>
              </a:spcBef>
              <a:buNone/>
            </a:pPr>
            <a:r>
              <a:rPr lang="en" sz="1200">
                <a:latin typeface="Calibri"/>
                <a:ea typeface="Calibri"/>
                <a:cs typeface="Calibri"/>
                <a:sym typeface="Calibri"/>
              </a:rPr>
              <a:t>rmsprop: Divide the learning rate for a weight by a running average of the magnitudes of recent gradients for that weight</a:t>
            </a:r>
          </a:p>
          <a:p>
            <a:pPr lvl="0" rtl="0">
              <a:lnSpc>
                <a:spcPct val="115000"/>
              </a:lnSpc>
              <a:spcBef>
                <a:spcPts val="0"/>
              </a:spcBef>
              <a:buNone/>
            </a:pPr>
            <a:r>
              <a:rPr lang="en">
                <a:solidFill>
                  <a:schemeClr val="dk1"/>
                </a:solidFill>
              </a:rPr>
              <a:t>Early stopping after 12 epochs of unimproved validation loss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present five main results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solidFill>
                  <a:schemeClr val="dk1"/>
                </a:solidFill>
                <a:latin typeface="Calibri"/>
                <a:ea typeface="Calibri"/>
                <a:cs typeface="Calibri"/>
                <a:sym typeface="Calibri"/>
              </a:rPr>
              <a:t>We use the same neural net to predict cell-specific DNA accessibility</a:t>
            </a:r>
          </a:p>
          <a:p>
            <a:pPr lvl="0">
              <a:spcBef>
                <a:spcPts val="0"/>
              </a:spcBef>
              <a:buNone/>
            </a:pPr>
            <a:r>
              <a:t/>
            </a:r>
            <a:endParaRPr sz="1200">
              <a:solidFill>
                <a:schemeClr val="dk1"/>
              </a:solidFill>
              <a:latin typeface="Calibri"/>
              <a:ea typeface="Calibri"/>
              <a:cs typeface="Calibri"/>
              <a:sym typeface="Calibri"/>
            </a:endParaRPr>
          </a:p>
          <a:p>
            <a:pPr lvl="0">
              <a:spcBef>
                <a:spcPts val="0"/>
              </a:spcBef>
              <a:buClr>
                <a:schemeClr val="dk1"/>
              </a:buClr>
              <a:buSzPct val="91666"/>
              <a:buFont typeface="Arial"/>
              <a:buNone/>
            </a:pPr>
            <a:r>
              <a:rPr lang="en" sz="1200">
                <a:solidFill>
                  <a:schemeClr val="dk1"/>
                </a:solidFill>
                <a:latin typeface="Calibri"/>
                <a:ea typeface="Calibri"/>
                <a:cs typeface="Calibri"/>
                <a:sym typeface="Calibri"/>
              </a:rPr>
              <a:t>for DNA sequences, the convolutional layer will capture spatial interactions between the initial PWM filter outputs </a:t>
            </a:r>
          </a:p>
          <a:p>
            <a:pPr lvl="0">
              <a:spcBef>
                <a:spcPts val="0"/>
              </a:spcBef>
              <a:buNone/>
            </a:pPr>
            <a:r>
              <a:t/>
            </a:r>
            <a:endParaRPr sz="1200">
              <a:latin typeface="Calibri"/>
              <a:ea typeface="Calibri"/>
              <a:cs typeface="Calibri"/>
              <a:sym typeface="Calibri"/>
            </a:endParaRPr>
          </a:p>
          <a:p>
            <a:pPr lvl="0">
              <a:spcBef>
                <a:spcPts val="0"/>
              </a:spcBef>
              <a:buNone/>
            </a:pPr>
            <a:r>
              <a:rPr lang="en" sz="1200">
                <a:solidFill>
                  <a:schemeClr val="dk1"/>
                </a:solidFill>
                <a:latin typeface="Calibri"/>
                <a:ea typeface="Calibri"/>
                <a:cs typeface="Calibri"/>
                <a:sym typeface="Calibri"/>
              </a:rPr>
              <a:t>Figure (A) The heat map displays hypersensitivity of 2 million DNase I hypersensitive sites (DHSs) mapped across 164 cell types. The columns at the end are all hypersensitive so they are accessible. Perhaps, they are used to make RNA that is used by most cells.</a:t>
            </a:r>
          </a:p>
          <a:p>
            <a:pPr lvl="0">
              <a:spcBef>
                <a:spcPts val="0"/>
              </a:spcBef>
              <a:buNone/>
            </a:pPr>
            <a:r>
              <a:t/>
            </a:r>
            <a:endParaRPr sz="1200">
              <a:solidFill>
                <a:schemeClr val="dk1"/>
              </a:solidFill>
              <a:latin typeface="Calibri"/>
              <a:ea typeface="Calibri"/>
              <a:cs typeface="Calibri"/>
              <a:sym typeface="Calibri"/>
            </a:endParaRPr>
          </a:p>
          <a:p>
            <a:pPr lvl="0">
              <a:spcBef>
                <a:spcPts val="0"/>
              </a:spcBef>
              <a:buNone/>
            </a:pPr>
            <a:r>
              <a:rPr lang="en" sz="1200">
                <a:solidFill>
                  <a:schemeClr val="dk1"/>
                </a:solidFill>
                <a:latin typeface="Calibri"/>
                <a:ea typeface="Calibri"/>
                <a:cs typeface="Calibri"/>
                <a:sym typeface="Calibri"/>
              </a:rPr>
              <a:t>(B) The scatter plot displays AUC for 50 randomly selected cell types achieved by Basset and a state-of-the-art SVM model</a:t>
            </a:r>
          </a:p>
          <a:p>
            <a:pPr lvl="0">
              <a:spcBef>
                <a:spcPts val="0"/>
              </a:spcBef>
              <a:buNone/>
            </a:pPr>
            <a:r>
              <a:t/>
            </a:r>
            <a:endParaRPr sz="1200">
              <a:solidFill>
                <a:schemeClr val="dk1"/>
              </a:solidFill>
              <a:latin typeface="Calibri"/>
              <a:ea typeface="Calibri"/>
              <a:cs typeface="Calibri"/>
              <a:sym typeface="Calibri"/>
            </a:endParaRPr>
          </a:p>
          <a:p>
            <a:pPr lvl="0">
              <a:spcBef>
                <a:spcPts val="0"/>
              </a:spcBef>
              <a:buNone/>
            </a:pPr>
            <a:r>
              <a:rPr lang="en" sz="1200">
                <a:solidFill>
                  <a:schemeClr val="dk1"/>
                </a:solidFill>
                <a:latin typeface="Calibri"/>
                <a:ea typeface="Calibri"/>
                <a:cs typeface="Calibri"/>
                <a:sym typeface="Calibri"/>
              </a:rPr>
              <a:t>(C) The Receiver Operating Characteristic curves display the Basset false-positive rate versus true-positive rate for five cells, selected to represent the 0.05, 0.33, 0.50, 0.67, and 0.95 quantiles of the AUC distribution.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Basset leverages large-scale public data to inform additional data set learning.</a:t>
            </a:r>
          </a:p>
          <a:p>
            <a:pPr lvl="0">
              <a:spcBef>
                <a:spcPts val="0"/>
              </a:spcBef>
              <a:buNone/>
            </a:pPr>
            <a:r>
              <a:t/>
            </a:r>
            <a:endParaRPr sz="1200">
              <a:solidFill>
                <a:schemeClr val="dk1"/>
              </a:solidFill>
              <a:latin typeface="Calibri"/>
              <a:ea typeface="Calibri"/>
              <a:cs typeface="Calibri"/>
              <a:sym typeface="Calibri"/>
            </a:endParaRPr>
          </a:p>
          <a:p>
            <a:pPr lvl="0">
              <a:spcBef>
                <a:spcPts val="0"/>
              </a:spcBef>
              <a:buClr>
                <a:schemeClr val="dk1"/>
              </a:buClr>
              <a:buSzPct val="91666"/>
              <a:buFont typeface="Arial"/>
              <a:buNone/>
            </a:pPr>
            <a:r>
              <a:rPr lang="en" sz="1200">
                <a:solidFill>
                  <a:schemeClr val="dk1"/>
                </a:solidFill>
                <a:latin typeface="Calibri"/>
                <a:ea typeface="Calibri"/>
                <a:cs typeface="Calibri"/>
                <a:sym typeface="Calibri"/>
              </a:rPr>
              <a:t>Goal: Identify Causal SNPs (A SNP is </a:t>
            </a:r>
            <a:r>
              <a:rPr lang="en" sz="1200">
                <a:solidFill>
                  <a:srgbClr val="252525"/>
                </a:solidFill>
                <a:latin typeface="Calibri"/>
                <a:ea typeface="Calibri"/>
                <a:cs typeface="Calibri"/>
                <a:sym typeface="Calibri"/>
              </a:rPr>
              <a:t>a variation in a single </a:t>
            </a:r>
            <a:r>
              <a:rPr lang="en" sz="1200">
                <a:solidFill>
                  <a:srgbClr val="252525"/>
                </a:solidFill>
                <a:latin typeface="Calibri"/>
                <a:ea typeface="Calibri"/>
                <a:cs typeface="Calibri"/>
                <a:sym typeface="Calibri"/>
              </a:rPr>
              <a:t>nucleotide</a:t>
            </a:r>
            <a:r>
              <a:rPr lang="en" sz="1200">
                <a:solidFill>
                  <a:srgbClr val="252525"/>
                </a:solidFill>
                <a:latin typeface="Calibri"/>
                <a:ea typeface="Calibri"/>
                <a:cs typeface="Calibri"/>
                <a:sym typeface="Calibri"/>
              </a:rPr>
              <a:t> that occurs at a specific position in the </a:t>
            </a:r>
            <a:r>
              <a:rPr lang="en" sz="1200">
                <a:solidFill>
                  <a:srgbClr val="252525"/>
                </a:solidFill>
                <a:latin typeface="Calibri"/>
                <a:ea typeface="Calibri"/>
                <a:cs typeface="Calibri"/>
                <a:sym typeface="Calibri"/>
              </a:rPr>
              <a:t>genome</a:t>
            </a:r>
            <a:r>
              <a:rPr lang="en" sz="1200">
                <a:solidFill>
                  <a:srgbClr val="252525"/>
                </a:solidFill>
                <a:latin typeface="Calibri"/>
                <a:ea typeface="Calibri"/>
                <a:cs typeface="Calibri"/>
                <a:sym typeface="Calibri"/>
              </a:rPr>
              <a:t>)</a:t>
            </a:r>
          </a:p>
          <a:p>
            <a:pPr lvl="0">
              <a:spcBef>
                <a:spcPts val="0"/>
              </a:spcBef>
              <a:buClr>
                <a:schemeClr val="dk1"/>
              </a:buClr>
              <a:buSzPct val="91666"/>
              <a:buFont typeface="Arial"/>
              <a:buNone/>
            </a:pPr>
            <a:r>
              <a:rPr lang="en" sz="1200">
                <a:solidFill>
                  <a:srgbClr val="252525"/>
                </a:solidFill>
                <a:latin typeface="Calibri"/>
                <a:ea typeface="Calibri"/>
                <a:cs typeface="Calibri"/>
                <a:sym typeface="Calibri"/>
              </a:rPr>
              <a:t>The appropriate data comes from specialized cell types which in many cases are experimentally characterized by individual labs and not large-scale mapping projects</a:t>
            </a:r>
          </a:p>
          <a:p>
            <a:pPr lvl="0">
              <a:spcBef>
                <a:spcPts val="0"/>
              </a:spcBef>
              <a:buClr>
                <a:schemeClr val="dk1"/>
              </a:buClr>
              <a:buSzPct val="91666"/>
              <a:buFont typeface="Arial"/>
              <a:buNone/>
            </a:pPr>
            <a:r>
              <a:t/>
            </a:r>
            <a:endParaRPr sz="1200">
              <a:solidFill>
                <a:srgbClr val="252525"/>
              </a:solidFill>
              <a:latin typeface="Calibri"/>
              <a:ea typeface="Calibri"/>
              <a:cs typeface="Calibri"/>
              <a:sym typeface="Calibri"/>
            </a:endParaRPr>
          </a:p>
          <a:p>
            <a:pPr lvl="0">
              <a:spcBef>
                <a:spcPts val="0"/>
              </a:spcBef>
              <a:buClr>
                <a:schemeClr val="dk1"/>
              </a:buClr>
              <a:buSzPct val="91666"/>
              <a:buFont typeface="Arial"/>
              <a:buNone/>
            </a:pPr>
            <a:r>
              <a:rPr lang="en" sz="1200">
                <a:solidFill>
                  <a:schemeClr val="dk1"/>
                </a:solidFill>
                <a:latin typeface="Calibri"/>
                <a:ea typeface="Calibri"/>
                <a:cs typeface="Calibri"/>
                <a:sym typeface="Calibri"/>
              </a:rPr>
              <a:t>Leveraging large-scale models allows accurate and efficient prediction of new data sets</a:t>
            </a:r>
          </a:p>
          <a:p>
            <a:pPr lvl="0">
              <a:spcBef>
                <a:spcPts val="0"/>
              </a:spcBef>
              <a:buClr>
                <a:schemeClr val="dk1"/>
              </a:buClr>
              <a:buSzPct val="91666"/>
              <a:buFont typeface="Arial"/>
              <a:buNone/>
            </a:pPr>
            <a:r>
              <a:rPr lang="en" sz="1200">
                <a:solidFill>
                  <a:srgbClr val="252525"/>
                </a:solidFill>
                <a:latin typeface="Calibri"/>
                <a:ea typeface="Calibri"/>
                <a:cs typeface="Calibri"/>
                <a:sym typeface="Calibri"/>
              </a:rPr>
              <a:t>Basset can be pretrained on public datasets</a:t>
            </a:r>
          </a:p>
          <a:p>
            <a:pPr lvl="0">
              <a:spcBef>
                <a:spcPts val="0"/>
              </a:spcBef>
              <a:buClr>
                <a:schemeClr val="dk1"/>
              </a:buClr>
              <a:buSzPct val="91666"/>
              <a:buFont typeface="Arial"/>
              <a:buNone/>
            </a:pPr>
            <a:r>
              <a:t/>
            </a:r>
            <a:endParaRPr sz="1200">
              <a:solidFill>
                <a:srgbClr val="252525"/>
              </a:solidFill>
              <a:latin typeface="Calibri"/>
              <a:ea typeface="Calibri"/>
              <a:cs typeface="Calibri"/>
              <a:sym typeface="Calibri"/>
            </a:endParaRPr>
          </a:p>
          <a:p>
            <a:pPr lvl="0">
              <a:spcBef>
                <a:spcPts val="0"/>
              </a:spcBef>
              <a:buClr>
                <a:schemeClr val="dk1"/>
              </a:buClr>
              <a:buSzPct val="91666"/>
              <a:buFont typeface="Arial"/>
              <a:buNone/>
            </a:pPr>
            <a:r>
              <a:t/>
            </a:r>
            <a:endParaRPr sz="1200">
              <a:solidFill>
                <a:srgbClr val="252525"/>
              </a:solidFill>
              <a:latin typeface="Calibri"/>
              <a:ea typeface="Calibri"/>
              <a:cs typeface="Calibri"/>
              <a:sym typeface="Calibri"/>
            </a:endParaRPr>
          </a:p>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Figure (A) The scatter plot shows AUC for 15 data sets achieved by the full model trained on all 164 cell types on the x-axis and AUC achieved by a procedure to simulate studying that data set alone on the y-axis. To study the data set alone, we pre-train a model on 149 cells (after removing these 15), seed training of the additional cell with that model’s parameters, and perform a single training pass through the new data. This rapid procedure was effective for all but one data set (HRCEpiC, renal cortical epithelial cells), for which multitask training with the many other similar epithelial cells was beneficial. The AUC improvement for many cells suggests that our full model may benefit from increased capacity or decreased regularization.</a:t>
            </a:r>
          </a:p>
          <a:p>
            <a:pPr lvl="0">
              <a:spcBef>
                <a:spcPts val="0"/>
              </a:spcBef>
              <a:buNone/>
            </a:pPr>
            <a:r>
              <a:t/>
            </a:r>
            <a:endParaRPr/>
          </a:p>
          <a:p>
            <a:pPr lvl="0" rtl="0">
              <a:spcBef>
                <a:spcPts val="0"/>
              </a:spcBef>
              <a:buNone/>
            </a:pPr>
            <a:r>
              <a:rPr lang="en"/>
              <a:t>(B) The seeded training procedure is far faster on the GPU and allows for feasible CPU training.</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300 convolutional filters. </a:t>
            </a:r>
            <a:r>
              <a:rPr lang="en" sz="700">
                <a:solidFill>
                  <a:schemeClr val="dk1"/>
                </a:solidFill>
              </a:rPr>
              <a:t> 45% of filters could be annotated, including the alignments shown here</a:t>
            </a:r>
            <a:r>
              <a:rPr lang="en">
                <a:solidFill>
                  <a:schemeClr val="dk1"/>
                </a:solidFill>
              </a:rPr>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1800">
                <a:solidFill>
                  <a:schemeClr val="dk1"/>
                </a:solidFill>
              </a:rPr>
              <a:t>embryonic stem cells and contains the AP-1 (TGASTCA)</a:t>
            </a:r>
          </a:p>
          <a:p>
            <a:pPr lvl="0" rtl="0">
              <a:lnSpc>
                <a:spcPct val="115000"/>
              </a:lnSpc>
              <a:spcBef>
                <a:spcPts val="0"/>
              </a:spcBef>
              <a:spcAft>
                <a:spcPts val="1600"/>
              </a:spcAft>
              <a:buNone/>
            </a:pPr>
            <a:r>
              <a:rPr lang="en" sz="1800">
                <a:solidFill>
                  <a:schemeClr val="dk1"/>
                </a:solidFill>
              </a:rPr>
              <a:t>State-of-the-art experimental approaches involve a complex procedure of synthesizing massive pools of oligonucleotides and measuring their activity in a parallel reporter assay</a:t>
            </a:r>
          </a:p>
          <a:p>
            <a:pPr lvl="0" rtl="0">
              <a:lnSpc>
                <a:spcPct val="115000"/>
              </a:lnSpc>
              <a:spcBef>
                <a:spcPts val="0"/>
              </a:spcBef>
              <a:spcAft>
                <a:spcPts val="1600"/>
              </a:spcAft>
              <a:buNone/>
            </a:pPr>
            <a:r>
              <a:rPr lang="en" sz="1800">
                <a:solidFill>
                  <a:srgbClr val="0000FF"/>
                </a:solidFill>
              </a:rPr>
              <a:t>Heat maps</a:t>
            </a:r>
            <a:r>
              <a:rPr lang="en" sz="1800">
                <a:solidFill>
                  <a:schemeClr val="dk1"/>
                </a:solidFill>
              </a:rPr>
              <a:t> highlight the individual nucleotides most critical to a sequence’s activity. </a:t>
            </a:r>
          </a:p>
          <a:p>
            <a:pPr lvl="0" rtl="0">
              <a:lnSpc>
                <a:spcPct val="115000"/>
              </a:lnSpc>
              <a:spcBef>
                <a:spcPts val="0"/>
              </a:spcBef>
              <a:spcAft>
                <a:spcPts val="1600"/>
              </a:spcAft>
              <a:buNone/>
            </a:pPr>
            <a:r>
              <a:rPr lang="en" sz="1800">
                <a:solidFill>
                  <a:schemeClr val="dk1"/>
                </a:solidFill>
              </a:rPr>
              <a:t>We assigned two scores to every position: </a:t>
            </a:r>
          </a:p>
          <a:p>
            <a:pPr lvl="0" rtl="0">
              <a:lnSpc>
                <a:spcPct val="115000"/>
              </a:lnSpc>
              <a:spcBef>
                <a:spcPts val="0"/>
              </a:spcBef>
              <a:spcAft>
                <a:spcPts val="1600"/>
              </a:spcAft>
              <a:buNone/>
            </a:pPr>
            <a:r>
              <a:rPr lang="en" sz="1800">
                <a:solidFill>
                  <a:schemeClr val="dk1"/>
                </a:solidFill>
              </a:rPr>
              <a:t>(1) The loss score measures the largest possible decrease and </a:t>
            </a:r>
          </a:p>
          <a:p>
            <a:pPr lvl="0">
              <a:lnSpc>
                <a:spcPct val="115000"/>
              </a:lnSpc>
              <a:spcBef>
                <a:spcPts val="0"/>
              </a:spcBef>
              <a:spcAft>
                <a:spcPts val="1600"/>
              </a:spcAft>
              <a:buNone/>
            </a:pPr>
            <a:r>
              <a:rPr lang="en" sz="1800">
                <a:solidFill>
                  <a:schemeClr val="dk1"/>
                </a:solidFill>
              </a:rPr>
              <a:t>(2) the gain score measures the largest increase.</a:t>
            </a:r>
          </a:p>
          <a:p>
            <a:pPr lvl="0">
              <a:spcBef>
                <a:spcPts val="0"/>
              </a:spcBef>
              <a:buNone/>
            </a:pPr>
            <a:r>
              <a:rPr lang="en" sz="1800"/>
              <a:t>Mutagenesis is a powerful tool for </a:t>
            </a:r>
            <a:r>
              <a:rPr lang="en" sz="1800">
                <a:solidFill>
                  <a:srgbClr val="0000FF"/>
                </a:solidFill>
              </a:rPr>
              <a:t>dissecting the exact nucleotides driving a functional activity</a:t>
            </a:r>
            <a:r>
              <a:rPr lang="en" sz="1800"/>
              <a:t> by computing the predicted </a:t>
            </a:r>
            <a:r>
              <a:rPr lang="en" sz="1800">
                <a:solidFill>
                  <a:srgbClr val="0000FF"/>
                </a:solidFill>
              </a:rPr>
              <a:t>accessibility of all possible mutations</a:t>
            </a:r>
            <a:r>
              <a:rPr lang="en" sz="1800"/>
              <a:t> to a sequence</a:t>
            </a:r>
          </a:p>
          <a:p>
            <a:pPr lvl="0">
              <a:spcBef>
                <a:spcPts val="0"/>
              </a:spcBef>
              <a:buNone/>
            </a:pPr>
            <a:r>
              <a:t/>
            </a:r>
            <a:endParaRPr sz="1800">
              <a:solidFill>
                <a:srgbClr val="0000FF"/>
              </a:solidFill>
            </a:endParaRPr>
          </a:p>
          <a:p>
            <a:pPr lvl="0">
              <a:spcBef>
                <a:spcPts val="0"/>
              </a:spcBef>
              <a:buNone/>
            </a:pPr>
            <a:r>
              <a:rPr lang="en" sz="2400">
                <a:solidFill>
                  <a:srgbClr val="FF0000"/>
                </a:solidFill>
              </a:rPr>
              <a:t>DEFINITIONS:</a:t>
            </a:r>
          </a:p>
          <a:p>
            <a:pPr lvl="0">
              <a:spcBef>
                <a:spcPts val="0"/>
              </a:spcBef>
              <a:buNone/>
            </a:pPr>
            <a:r>
              <a:t/>
            </a:r>
            <a:endParaRPr sz="1800">
              <a:solidFill>
                <a:srgbClr val="0000FF"/>
              </a:solidFill>
            </a:endParaRPr>
          </a:p>
          <a:p>
            <a:pPr lvl="0">
              <a:spcBef>
                <a:spcPts val="0"/>
              </a:spcBef>
              <a:buClr>
                <a:schemeClr val="dk1"/>
              </a:buClr>
              <a:buSzPct val="61111"/>
              <a:buFont typeface="Arial"/>
              <a:buNone/>
            </a:pPr>
            <a:r>
              <a:rPr lang="en" sz="1800">
                <a:solidFill>
                  <a:srgbClr val="0000FF"/>
                </a:solidFill>
              </a:rPr>
              <a:t>Mutagenesis</a:t>
            </a:r>
            <a:r>
              <a:rPr lang="en" sz="1800">
                <a:solidFill>
                  <a:schemeClr val="dk1"/>
                </a:solidFill>
              </a:rPr>
              <a:t>: is a process by which the genetic information of an organism is changed in a stable manner, resulting in a mutation.</a:t>
            </a:r>
          </a:p>
          <a:p>
            <a:pPr lvl="0">
              <a:spcBef>
                <a:spcPts val="0"/>
              </a:spcBef>
              <a:buClr>
                <a:schemeClr val="dk1"/>
              </a:buClr>
              <a:buSzPct val="61111"/>
              <a:buFont typeface="Arial"/>
              <a:buNone/>
            </a:pPr>
            <a:r>
              <a:t/>
            </a:r>
            <a:endParaRPr sz="1800">
              <a:solidFill>
                <a:schemeClr val="dk1"/>
              </a:solidFill>
            </a:endParaRPr>
          </a:p>
          <a:p>
            <a:pPr lvl="0">
              <a:spcBef>
                <a:spcPts val="0"/>
              </a:spcBef>
              <a:buClr>
                <a:schemeClr val="dk1"/>
              </a:buClr>
              <a:buSzPct val="61111"/>
              <a:buFont typeface="Arial"/>
              <a:buNone/>
            </a:pPr>
            <a:r>
              <a:rPr lang="en" sz="1800">
                <a:solidFill>
                  <a:srgbClr val="0000FF"/>
                </a:solidFill>
              </a:rPr>
              <a:t>Saturation mutagenesis experiments</a:t>
            </a:r>
            <a:r>
              <a:rPr lang="en" sz="1800">
                <a:solidFill>
                  <a:schemeClr val="dk1"/>
                </a:solidFill>
              </a:rPr>
              <a:t>, in which every mutation to a sequence is tested</a:t>
            </a:r>
          </a:p>
          <a:p>
            <a:pPr lvl="0">
              <a:spcBef>
                <a:spcPts val="0"/>
              </a:spcBef>
              <a:buClr>
                <a:schemeClr val="dk1"/>
              </a:buClr>
              <a:buSzPct val="61111"/>
              <a:buFont typeface="Arial"/>
              <a:buNone/>
            </a:pPr>
            <a:r>
              <a:t/>
            </a:r>
            <a:endParaRPr sz="1800">
              <a:solidFill>
                <a:schemeClr val="dk1"/>
              </a:solidFill>
            </a:endParaRPr>
          </a:p>
          <a:p>
            <a:pPr lvl="0">
              <a:spcBef>
                <a:spcPts val="0"/>
              </a:spcBef>
              <a:buClr>
                <a:schemeClr val="dk1"/>
              </a:buClr>
              <a:buSzPct val="61111"/>
              <a:buFont typeface="Arial"/>
              <a:buNone/>
            </a:pPr>
            <a:r>
              <a:rPr lang="en" sz="1800">
                <a:solidFill>
                  <a:srgbClr val="0000FF"/>
                </a:solidFill>
              </a:rPr>
              <a:t>Oligonucleotides</a:t>
            </a:r>
            <a:r>
              <a:rPr lang="en" sz="1800">
                <a:solidFill>
                  <a:schemeClr val="dk1"/>
                </a:solidFill>
              </a:rPr>
              <a:t> are short DNA or RNA molecules, oligomers, that have a wide range of applications in genetic testing, research, and forensics.</a:t>
            </a:r>
          </a:p>
          <a:p>
            <a:pPr lvl="0">
              <a:spcBef>
                <a:spcPts val="0"/>
              </a:spcBef>
              <a:buClr>
                <a:schemeClr val="dk1"/>
              </a:buClr>
              <a:buSzPct val="61111"/>
              <a:buFont typeface="Arial"/>
              <a:buNone/>
            </a:pPr>
            <a:r>
              <a:t/>
            </a:r>
            <a:endParaRPr sz="1800">
              <a:solidFill>
                <a:schemeClr val="dk1"/>
              </a:solidFill>
            </a:endParaRPr>
          </a:p>
          <a:p>
            <a:pPr lvl="0">
              <a:spcBef>
                <a:spcPts val="0"/>
              </a:spcBef>
              <a:buClr>
                <a:schemeClr val="dk1"/>
              </a:buClr>
              <a:buSzPct val="61111"/>
              <a:buFont typeface="Arial"/>
              <a:buNone/>
            </a:pPr>
            <a:r>
              <a:rPr lang="en" sz="1800">
                <a:solidFill>
                  <a:srgbClr val="0000FF"/>
                </a:solidFill>
              </a:rPr>
              <a:t>Oligomers, </a:t>
            </a:r>
            <a:r>
              <a:rPr lang="en" sz="1800">
                <a:solidFill>
                  <a:schemeClr val="dk1"/>
                </a:solidFill>
              </a:rPr>
              <a:t>a </a:t>
            </a:r>
            <a:r>
              <a:rPr lang="en" sz="1800">
                <a:solidFill>
                  <a:schemeClr val="dk1"/>
                </a:solidFill>
                <a:highlight>
                  <a:srgbClr val="FFFFFF"/>
                </a:highlight>
              </a:rPr>
              <a:t>molecular complex</a:t>
            </a:r>
            <a:r>
              <a:rPr lang="en" sz="1800">
                <a:solidFill>
                  <a:srgbClr val="252525"/>
                </a:solidFill>
                <a:highlight>
                  <a:srgbClr val="FFFFFF"/>
                </a:highlight>
              </a:rPr>
              <a:t> that consists of a few monomer units, in contrast to a polymer, where the number of monomers is, in principle, not limited. Dimers, trimers, and tetramers are, for instance, oligomers composed of two, three and four monomers, respectively.</a:t>
            </a:r>
          </a:p>
          <a:p>
            <a:pPr lvl="0">
              <a:spcBef>
                <a:spcPts val="0"/>
              </a:spcBef>
              <a:buClr>
                <a:schemeClr val="dk1"/>
              </a:buClr>
              <a:buSzPct val="61111"/>
              <a:buFont typeface="Arial"/>
              <a:buNone/>
            </a:pPr>
            <a:r>
              <a:t/>
            </a:r>
            <a:endParaRPr sz="1800">
              <a:solidFill>
                <a:srgbClr val="252525"/>
              </a:solidFill>
              <a:highlight>
                <a:srgbClr val="FFFFFF"/>
              </a:highlight>
            </a:endParaRPr>
          </a:p>
          <a:p>
            <a:pPr lvl="0">
              <a:spcBef>
                <a:spcPts val="0"/>
              </a:spcBef>
              <a:buClr>
                <a:schemeClr val="dk1"/>
              </a:buClr>
              <a:buSzPct val="61111"/>
              <a:buFont typeface="Arial"/>
              <a:buNone/>
            </a:pPr>
            <a:r>
              <a:rPr lang="en" sz="1800">
                <a:solidFill>
                  <a:srgbClr val="252525"/>
                </a:solidFill>
                <a:highlight>
                  <a:srgbClr val="FFFFFF"/>
                </a:highlight>
              </a:rPr>
              <a:t>-------</a:t>
            </a:r>
          </a:p>
          <a:p>
            <a:pPr lvl="0">
              <a:spcBef>
                <a:spcPts val="0"/>
              </a:spcBef>
              <a:buClr>
                <a:schemeClr val="dk1"/>
              </a:buClr>
              <a:buSzPct val="61111"/>
              <a:buFont typeface="Arial"/>
              <a:buNone/>
            </a:pPr>
            <a:r>
              <a:t/>
            </a:r>
            <a:endParaRPr sz="1800">
              <a:solidFill>
                <a:srgbClr val="252525"/>
              </a:solidFill>
              <a:highlight>
                <a:srgbClr val="FFFFFF"/>
              </a:highlight>
            </a:endParaRPr>
          </a:p>
          <a:p>
            <a:pPr indent="-342900" lvl="0" marL="457200">
              <a:lnSpc>
                <a:spcPct val="115000"/>
              </a:lnSpc>
              <a:spcBef>
                <a:spcPts val="0"/>
              </a:spcBef>
              <a:spcAft>
                <a:spcPts val="1600"/>
              </a:spcAft>
              <a:buClr>
                <a:schemeClr val="dk1"/>
              </a:buClr>
              <a:buSzPct val="100000"/>
            </a:pPr>
            <a:r>
              <a:rPr lang="en" sz="1800">
                <a:solidFill>
                  <a:schemeClr val="dk1"/>
                </a:solidFill>
              </a:rPr>
              <a:t>A trained model can be used to predict the functional activity of arbitrary sequences using saturation mutagenesis experiments</a:t>
            </a:r>
          </a:p>
          <a:p>
            <a:pPr indent="-342900" lvl="0" marL="457200">
              <a:lnSpc>
                <a:spcPct val="115000"/>
              </a:lnSpc>
              <a:spcBef>
                <a:spcPts val="0"/>
              </a:spcBef>
              <a:spcAft>
                <a:spcPts val="1600"/>
              </a:spcAft>
              <a:buClr>
                <a:schemeClr val="dk1"/>
              </a:buClr>
              <a:buSzPct val="100000"/>
            </a:pPr>
            <a:r>
              <a:rPr lang="en" sz="1800">
                <a:solidFill>
                  <a:schemeClr val="dk1"/>
                </a:solidFill>
              </a:rPr>
              <a:t>Basset can be used to perform an in silico saturation mutagenesis</a:t>
            </a:r>
          </a:p>
          <a:p>
            <a:pPr indent="-342900" lvl="0" marL="457200">
              <a:lnSpc>
                <a:spcPct val="115000"/>
              </a:lnSpc>
              <a:spcBef>
                <a:spcPts val="0"/>
              </a:spcBef>
              <a:spcAft>
                <a:spcPts val="1600"/>
              </a:spcAft>
              <a:buClr>
                <a:schemeClr val="dk1"/>
              </a:buClr>
              <a:buSzPct val="100000"/>
            </a:pPr>
            <a:r>
              <a:rPr lang="en" sz="1800">
                <a:solidFill>
                  <a:schemeClr val="dk1"/>
                </a:solidFill>
              </a:rPr>
              <a:t>To highlight the individual nucleotides most critical to a sequence’s activity, we constructed heat maps that display the change in predicted accessibility from mutation at every position</a:t>
            </a:r>
          </a:p>
          <a:p>
            <a:pPr indent="-342900" lvl="0" marL="457200">
              <a:lnSpc>
                <a:spcPct val="115000"/>
              </a:lnSpc>
              <a:spcBef>
                <a:spcPts val="0"/>
              </a:spcBef>
              <a:spcAft>
                <a:spcPts val="1600"/>
              </a:spcAft>
              <a:buClr>
                <a:schemeClr val="dk1"/>
              </a:buClr>
              <a:buSzPct val="100000"/>
            </a:pPr>
            <a:r>
              <a:rPr lang="en" sz="1800">
                <a:solidFill>
                  <a:schemeClr val="dk1"/>
                </a:solidFill>
              </a:rPr>
              <a:t>High loss scores mark positions with existing functional motifs where mutations can damage the motif and decrease accessibility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sz="1800">
                <a:solidFill>
                  <a:schemeClr val="dk1"/>
                </a:solidFill>
              </a:rPr>
              <a:t>This correlation was consistent across promoter, intragenic, and intergenic annotation classes</a:t>
            </a:r>
          </a:p>
          <a:p>
            <a:pPr lvl="0">
              <a:spcBef>
                <a:spcPts val="0"/>
              </a:spcBef>
              <a:buClr>
                <a:schemeClr val="dk1"/>
              </a:buClr>
              <a:buSzPct val="61111"/>
              <a:buFont typeface="Arial"/>
              <a:buNone/>
            </a:pPr>
            <a:r>
              <a:t/>
            </a:r>
            <a:endParaRPr sz="1800">
              <a:solidFill>
                <a:schemeClr val="dk1"/>
              </a:solidFill>
            </a:endParaRPr>
          </a:p>
          <a:p>
            <a:pPr lvl="0">
              <a:spcBef>
                <a:spcPts val="0"/>
              </a:spcBef>
              <a:buClr>
                <a:schemeClr val="dk1"/>
              </a:buClr>
              <a:buSzPct val="61111"/>
              <a:buFont typeface="Arial"/>
              <a:buNone/>
            </a:pPr>
            <a:r>
              <a:rPr lang="en" sz="1800">
                <a:solidFill>
                  <a:srgbClr val="222222"/>
                </a:solidFill>
                <a:highlight>
                  <a:srgbClr val="FFFFFF"/>
                </a:highlight>
              </a:rPr>
              <a:t>A </a:t>
            </a:r>
            <a:r>
              <a:rPr lang="en" sz="1800">
                <a:solidFill>
                  <a:srgbClr val="0000FF"/>
                </a:solidFill>
                <a:highlight>
                  <a:srgbClr val="FFFFFF"/>
                </a:highlight>
              </a:rPr>
              <a:t>promoter</a:t>
            </a:r>
            <a:r>
              <a:rPr lang="en" sz="1800">
                <a:solidFill>
                  <a:srgbClr val="222222"/>
                </a:solidFill>
                <a:highlight>
                  <a:srgbClr val="FFFFFF"/>
                </a:highlight>
              </a:rPr>
              <a:t> is a region of DNA that initiates transcription of a particular gene. Promoters are located near the transcription start sites of genes</a:t>
            </a:r>
          </a:p>
          <a:p>
            <a:pPr lvl="0">
              <a:spcBef>
                <a:spcPts val="0"/>
              </a:spcBef>
              <a:buClr>
                <a:schemeClr val="dk1"/>
              </a:buClr>
              <a:buSzPct val="61111"/>
              <a:buFont typeface="Arial"/>
              <a:buNone/>
            </a:pPr>
            <a:r>
              <a:t/>
            </a:r>
            <a:endParaRPr sz="1800">
              <a:solidFill>
                <a:srgbClr val="222222"/>
              </a:solidFill>
              <a:highlight>
                <a:srgbClr val="FFFFFF"/>
              </a:highlight>
            </a:endParaRPr>
          </a:p>
          <a:p>
            <a:pPr lvl="0">
              <a:spcBef>
                <a:spcPts val="0"/>
              </a:spcBef>
              <a:buClr>
                <a:schemeClr val="dk1"/>
              </a:buClr>
              <a:buSzPct val="61111"/>
              <a:buFont typeface="Arial"/>
              <a:buNone/>
            </a:pPr>
            <a:r>
              <a:rPr lang="en" sz="1800">
                <a:solidFill>
                  <a:srgbClr val="0000FF"/>
                </a:solidFill>
                <a:highlight>
                  <a:srgbClr val="FFFFFF"/>
                </a:highlight>
              </a:rPr>
              <a:t>Intragenic</a:t>
            </a:r>
            <a:r>
              <a:rPr lang="en" sz="1800">
                <a:solidFill>
                  <a:srgbClr val="222222"/>
                </a:solidFill>
                <a:highlight>
                  <a:srgbClr val="FFFFFF"/>
                </a:highlight>
              </a:rPr>
              <a:t>, a proposed designation for genetic modifications which originate in a common genome</a:t>
            </a:r>
          </a:p>
          <a:p>
            <a:pPr lvl="0">
              <a:spcBef>
                <a:spcPts val="0"/>
              </a:spcBef>
              <a:buClr>
                <a:schemeClr val="dk1"/>
              </a:buClr>
              <a:buSzPct val="61111"/>
              <a:buFont typeface="Arial"/>
              <a:buNone/>
            </a:pPr>
            <a:r>
              <a:t/>
            </a:r>
            <a:endParaRPr sz="1800">
              <a:solidFill>
                <a:srgbClr val="222222"/>
              </a:solidFill>
              <a:highlight>
                <a:srgbClr val="FFFFFF"/>
              </a:highlight>
            </a:endParaRPr>
          </a:p>
          <a:p>
            <a:pPr lvl="0">
              <a:spcBef>
                <a:spcPts val="0"/>
              </a:spcBef>
              <a:buClr>
                <a:schemeClr val="dk1"/>
              </a:buClr>
              <a:buSzPct val="61111"/>
              <a:buFont typeface="Arial"/>
              <a:buNone/>
            </a:pPr>
            <a:r>
              <a:rPr lang="en" sz="1800">
                <a:solidFill>
                  <a:srgbClr val="222222"/>
                </a:solidFill>
                <a:highlight>
                  <a:srgbClr val="FFFFFF"/>
                </a:highlight>
              </a:rPr>
              <a:t>An </a:t>
            </a:r>
            <a:r>
              <a:rPr lang="en" sz="1800">
                <a:solidFill>
                  <a:srgbClr val="0000FF"/>
                </a:solidFill>
                <a:highlight>
                  <a:srgbClr val="FFFFFF"/>
                </a:highlight>
              </a:rPr>
              <a:t>Intergenic</a:t>
            </a:r>
            <a:r>
              <a:rPr lang="en" sz="1800">
                <a:solidFill>
                  <a:srgbClr val="222222"/>
                </a:solidFill>
                <a:highlight>
                  <a:srgbClr val="FFFFFF"/>
                </a:highlight>
              </a:rPr>
              <a:t> region (IGR) is a stretch of DNA sequences located between genes. Intergenic regions are a subset of noncoding DNA. Occasionally some intergenic DNA acts to control genes nearby, but most of it has no currently known function.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800">
                <a:solidFill>
                  <a:srgbClr val="0000FF"/>
                </a:solidFill>
              </a:rPr>
              <a:t>PICS</a:t>
            </a:r>
            <a:r>
              <a:rPr lang="en" sz="1800"/>
              <a:t>: probabilistic inference for ChIP-seq</a:t>
            </a:r>
          </a:p>
          <a:p>
            <a:pPr lvl="0" rtl="0">
              <a:lnSpc>
                <a:spcPct val="115000"/>
              </a:lnSpc>
              <a:spcBef>
                <a:spcPts val="0"/>
              </a:spcBef>
              <a:spcAft>
                <a:spcPts val="1600"/>
              </a:spcAft>
              <a:buNone/>
            </a:pPr>
            <a:r>
              <a:rPr lang="en" sz="1800">
                <a:solidFill>
                  <a:schemeClr val="dk2"/>
                </a:solidFill>
              </a:rPr>
              <a:t>leverages dense genotyping data to assign a probability of being the causal SNP among a nearby set of SNPs in linkage disequilibrium (LD)</a:t>
            </a:r>
          </a:p>
          <a:p>
            <a:pPr lvl="0">
              <a:spcBef>
                <a:spcPts val="0"/>
              </a:spcBef>
              <a:buNone/>
            </a:pPr>
            <a:r>
              <a:rPr lang="en" sz="1800"/>
              <a:t>Basset captures the sequence signals driving accessibility and ought to have predictive power for prioritizing noncoding variants and suggesting mechanistic hypotheses for further investigation into their causal role for the phenotype.</a:t>
            </a:r>
          </a:p>
          <a:p>
            <a:pPr lvl="0">
              <a:spcBef>
                <a:spcPts val="0"/>
              </a:spcBef>
              <a:buNone/>
            </a:pPr>
            <a:r>
              <a:t/>
            </a:r>
            <a:endParaRPr sz="1800"/>
          </a:p>
          <a:p>
            <a:pPr lvl="0" rtl="0">
              <a:lnSpc>
                <a:spcPct val="115000"/>
              </a:lnSpc>
              <a:spcBef>
                <a:spcPts val="0"/>
              </a:spcBef>
              <a:spcAft>
                <a:spcPts val="1600"/>
              </a:spcAft>
              <a:buNone/>
            </a:pPr>
            <a:r>
              <a:rPr lang="en" sz="1800">
                <a:solidFill>
                  <a:srgbClr val="0000FF"/>
                </a:solidFill>
              </a:rPr>
              <a:t>We defined SNP Accessibility Difference (SAD) profiles as the difference in predicted accessibility across cell types between two alleles.</a:t>
            </a:r>
            <a:r>
              <a:rPr lang="en" sz="1800"/>
              <a:t>  The scarcity of confirmed positive examples of noncoding causal variants challenges a thorough assessment of the value of SAD scores for GWAS prioritization.</a:t>
            </a:r>
          </a:p>
          <a:p>
            <a:pPr lvl="0">
              <a:spcBef>
                <a:spcPts val="0"/>
              </a:spcBef>
              <a:buNone/>
            </a:pPr>
            <a:r>
              <a:rPr lang="en" sz="2400">
                <a:solidFill>
                  <a:srgbClr val="FF0000"/>
                </a:solidFill>
              </a:rPr>
              <a:t>DEFINITIONS:</a:t>
            </a:r>
          </a:p>
          <a:p>
            <a:pPr lvl="0">
              <a:spcBef>
                <a:spcPts val="0"/>
              </a:spcBef>
              <a:buNone/>
            </a:pPr>
            <a:r>
              <a:t/>
            </a:r>
            <a:endParaRPr sz="1800">
              <a:solidFill>
                <a:srgbClr val="0000FF"/>
              </a:solidFill>
            </a:endParaRPr>
          </a:p>
          <a:p>
            <a:pPr lvl="0">
              <a:spcBef>
                <a:spcPts val="0"/>
              </a:spcBef>
              <a:buNone/>
            </a:pPr>
            <a:r>
              <a:rPr lang="en" sz="1800">
                <a:solidFill>
                  <a:srgbClr val="0000FF"/>
                </a:solidFill>
              </a:rPr>
              <a:t>DHSs (DNase I hypersensitive sites): </a:t>
            </a:r>
            <a:r>
              <a:rPr lang="en" sz="1800"/>
              <a:t>regions of chromatin that are sensitive to cleavage by the DNase I enzyme. In these specific regions of the genome, chromatin has lost its condensed structure, exposing the DNA and making it accessible.</a:t>
            </a:r>
          </a:p>
          <a:p>
            <a:pPr lvl="0">
              <a:spcBef>
                <a:spcPts val="0"/>
              </a:spcBef>
              <a:buNone/>
            </a:pPr>
            <a:r>
              <a:t/>
            </a:r>
            <a:endParaRPr sz="1800">
              <a:solidFill>
                <a:srgbClr val="0000FF"/>
              </a:solidFill>
            </a:endParaRPr>
          </a:p>
          <a:p>
            <a:pPr lvl="0">
              <a:spcBef>
                <a:spcPts val="0"/>
              </a:spcBef>
              <a:buClr>
                <a:schemeClr val="dk1"/>
              </a:buClr>
              <a:buSzPct val="61111"/>
              <a:buFont typeface="Arial"/>
              <a:buNone/>
            </a:pPr>
            <a:r>
              <a:rPr lang="en" sz="1800">
                <a:solidFill>
                  <a:srgbClr val="0000FF"/>
                </a:solidFill>
              </a:rPr>
              <a:t>SNPs: </a:t>
            </a:r>
            <a:r>
              <a:rPr lang="en" sz="1800"/>
              <a:t>Single nucleotide polymorphisms, frequently called SNPs (pronounced </a:t>
            </a:r>
            <a:r>
              <a:rPr lang="en" sz="1800">
                <a:solidFill>
                  <a:srgbClr val="0000FF"/>
                </a:solidFill>
              </a:rPr>
              <a:t>“snips”</a:t>
            </a:r>
            <a:r>
              <a:rPr lang="en" sz="1800"/>
              <a:t>), are the most common type of genetic variation among people. Each SNP represents a difference in a single DNA building block, called a nucleotide. For example, a SNP may replace the nucleotide cytosine (C) with the nucleotide thymine (T) in a certain stretch of DNA.</a:t>
            </a:r>
          </a:p>
          <a:p>
            <a:pPr lvl="0">
              <a:spcBef>
                <a:spcPts val="0"/>
              </a:spcBef>
              <a:buClr>
                <a:schemeClr val="dk1"/>
              </a:buClr>
              <a:buSzPct val="61111"/>
              <a:buFont typeface="Arial"/>
              <a:buNone/>
            </a:pPr>
            <a:r>
              <a:t/>
            </a:r>
            <a:endParaRPr sz="1800">
              <a:solidFill>
                <a:schemeClr val="dk1"/>
              </a:solidFill>
            </a:endParaRPr>
          </a:p>
          <a:p>
            <a:pPr lvl="0">
              <a:spcBef>
                <a:spcPts val="0"/>
              </a:spcBef>
              <a:buClr>
                <a:schemeClr val="dk1"/>
              </a:buClr>
              <a:buSzPct val="61111"/>
              <a:buFont typeface="Arial"/>
              <a:buNone/>
            </a:pPr>
            <a:r>
              <a:rPr lang="en" sz="1800">
                <a:solidFill>
                  <a:srgbClr val="0000FF"/>
                </a:solidFill>
              </a:rPr>
              <a:t>Vitiligo</a:t>
            </a:r>
            <a:r>
              <a:rPr lang="en" sz="1800">
                <a:solidFill>
                  <a:schemeClr val="dk1"/>
                </a:solidFill>
              </a:rPr>
              <a:t> (vit-ih-LIE-go) is a disease that causes the loss of skin color in blotches. The extent and rate of color loss from vitiligo is unpredictable. It can affect the skin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1800">
                <a:solidFill>
                  <a:schemeClr val="dk1"/>
                </a:solidFill>
              </a:rPr>
              <a:t>By modeling the underlying sequence driving the experimental measurement, Basset’s highlight of rs4409785 suggests a functional hypothesis to accelerate study of this widely influential variant.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1800">
                <a:solidFill>
                  <a:schemeClr val="dk1"/>
                </a:solidFill>
              </a:rPr>
              <a:t>By modeling the underlying sequence driving the experimental measurement, Basset’s highlight of rs4409785 suggests a functional hypothesis to accelerate study of this widely influential variant.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CNNs naturally consider positional relationships between sequence signals</a:t>
            </a:r>
          </a:p>
          <a:p>
            <a:pPr lvl="0">
              <a:spcBef>
                <a:spcPts val="0"/>
              </a:spcBef>
              <a:buNone/>
            </a:pPr>
            <a:r>
              <a:t/>
            </a:r>
            <a:endParaRPr/>
          </a:p>
          <a:p>
            <a:pPr lvl="0">
              <a:spcBef>
                <a:spcPts val="0"/>
              </a:spcBef>
              <a:buNone/>
            </a:pPr>
            <a:r>
              <a:rPr lang="en"/>
              <a:t> neural networks trained via stochastic gradient descent scale very well to large data sets, allowing us to learn good parameters within a general and expressive model structure.</a:t>
            </a:r>
          </a:p>
          <a:p>
            <a:pPr lvl="0">
              <a:spcBef>
                <a:spcPts val="0"/>
              </a:spcBef>
              <a:buNone/>
            </a:pPr>
            <a:r>
              <a:t/>
            </a:r>
            <a:endParaRPr/>
          </a:p>
          <a:p>
            <a:pPr lvl="0">
              <a:spcBef>
                <a:spcPts val="0"/>
              </a:spcBef>
              <a:buNone/>
            </a:pPr>
            <a:r>
              <a:rPr lang="en"/>
              <a:t>Basset implicates the precise nucleotides influencing accessibility, providing a finer-resolution view than mere overlap with a broad region.</a:t>
            </a:r>
          </a:p>
          <a:p>
            <a:pPr lvl="0">
              <a:spcBef>
                <a:spcPts val="0"/>
              </a:spcBef>
              <a:buNone/>
            </a:pPr>
            <a:r>
              <a:t/>
            </a:r>
            <a:endParaRPr/>
          </a:p>
          <a:p>
            <a:pPr lvl="0">
              <a:spcBef>
                <a:spcPts val="0"/>
              </a:spcBef>
              <a:buNone/>
            </a:pPr>
            <a:r>
              <a:rPr lang="en"/>
              <a:t>a researcher can perform a single sequencing assay in their cell type of interest and simultaneously learn that cell’s chromatin accessibility code and annotate every mutation in the genome with its influence on present accessibility and latent potential for accessibility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CNNs naturally consider positional relationships between sequence signals</a:t>
            </a:r>
          </a:p>
          <a:p>
            <a:pPr lvl="0" rtl="0">
              <a:spcBef>
                <a:spcPts val="0"/>
              </a:spcBef>
              <a:buNone/>
            </a:pPr>
            <a:r>
              <a:t/>
            </a:r>
            <a:endParaRPr/>
          </a:p>
          <a:p>
            <a:pPr lvl="0" rtl="0">
              <a:spcBef>
                <a:spcPts val="0"/>
              </a:spcBef>
              <a:buNone/>
            </a:pPr>
            <a:r>
              <a:rPr lang="en"/>
              <a:t> neural networks trained via stochastic gradient descent scale very well to large data sets, allowing us to learn good parameters within a general and expressive model structure.</a:t>
            </a:r>
          </a:p>
          <a:p>
            <a:pPr lvl="0" rtl="0">
              <a:spcBef>
                <a:spcPts val="0"/>
              </a:spcBef>
              <a:buNone/>
            </a:pPr>
            <a:r>
              <a:t/>
            </a:r>
            <a:endParaRPr/>
          </a:p>
          <a:p>
            <a:pPr lvl="0" rtl="0">
              <a:spcBef>
                <a:spcPts val="0"/>
              </a:spcBef>
              <a:buNone/>
            </a:pPr>
            <a:r>
              <a:rPr lang="en"/>
              <a:t>Basset implicates the precise nucleotides influencing accessibility, providing a finer-resolution view than mere overlap with a broad region.</a:t>
            </a:r>
          </a:p>
          <a:p>
            <a:pPr lvl="0" rtl="0">
              <a:spcBef>
                <a:spcPts val="0"/>
              </a:spcBef>
              <a:buNone/>
            </a:pPr>
            <a:r>
              <a:t/>
            </a:r>
            <a:endParaRPr/>
          </a:p>
          <a:p>
            <a:pPr lvl="0" rtl="0">
              <a:spcBef>
                <a:spcPts val="0"/>
              </a:spcBef>
              <a:buNone/>
            </a:pPr>
            <a:r>
              <a:rPr lang="en"/>
              <a:t>a researcher can perform a single sequencing assay in their cell type of interest and simultaneously learn that cell’s chromatin accessibility code and annotate every mutation in the genome with its influence on present accessibility and latent potential for accessibility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sz="800">
                <a:solidFill>
                  <a:schemeClr val="dk1"/>
                </a:solidFill>
              </a:rPr>
              <a:t>“The first stages of a mechanistic hypothesis can now be assigned to variants that directly overlap these annotations”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sz="800">
                <a:solidFill>
                  <a:schemeClr val="dk1"/>
                </a:solidFill>
              </a:rPr>
              <a:t>“The first stages of a mechanistic hypothesis can now be assigned to variants that directly overlap these annotations”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7.png"/><Relationship Id="rId4"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02.png"/><Relationship Id="rId4" Type="http://schemas.openxmlformats.org/officeDocument/2006/relationships/image" Target="../media/image04.png"/><Relationship Id="rId5" Type="http://schemas.openxmlformats.org/officeDocument/2006/relationships/image" Target="../media/image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0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0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5.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8.png"/><Relationship Id="rId4" Type="http://schemas.openxmlformats.org/officeDocument/2006/relationships/image" Target="../media/image15.png"/><Relationship Id="rId5" Type="http://schemas.openxmlformats.org/officeDocument/2006/relationships/image" Target="../media/image00.jpg"/><Relationship Id="rId6" Type="http://schemas.openxmlformats.org/officeDocument/2006/relationships/image" Target="../media/image12.png"/><Relationship Id="rId7" Type="http://schemas.openxmlformats.org/officeDocument/2006/relationships/image" Target="../media/image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idx="1" type="subTitle"/>
          </p:nvPr>
        </p:nvSpPr>
        <p:spPr>
          <a:xfrm>
            <a:off x="311700" y="2834125"/>
            <a:ext cx="8520600" cy="1496100"/>
          </a:xfrm>
          <a:prstGeom prst="rect">
            <a:avLst/>
          </a:prstGeom>
        </p:spPr>
        <p:txBody>
          <a:bodyPr anchorCtr="0" anchor="t" bIns="91425" lIns="91425" rIns="91425" tIns="91425">
            <a:noAutofit/>
          </a:bodyPr>
          <a:lstStyle/>
          <a:p>
            <a:pPr lvl="0">
              <a:spcBef>
                <a:spcPts val="0"/>
              </a:spcBef>
              <a:buNone/>
            </a:pPr>
            <a:r>
              <a:rPr lang="en"/>
              <a:t>CS273B Presentation</a:t>
            </a:r>
          </a:p>
          <a:p>
            <a:pPr lvl="0" rtl="0">
              <a:spcBef>
                <a:spcPts val="0"/>
              </a:spcBef>
              <a:buNone/>
            </a:pPr>
            <a:r>
              <a:rPr lang="en"/>
              <a:t>10/19/2016</a:t>
            </a:r>
          </a:p>
          <a:p>
            <a:pPr lvl="0">
              <a:spcBef>
                <a:spcPts val="0"/>
              </a:spcBef>
              <a:buNone/>
            </a:pPr>
            <a:r>
              <a:rPr lang="en"/>
              <a:t>Amr Mohamed, Wisam Reid, Irán Román</a:t>
            </a:r>
          </a:p>
          <a:p>
            <a:pPr lvl="0">
              <a:spcBef>
                <a:spcPts val="0"/>
              </a:spcBef>
              <a:buNone/>
            </a:pPr>
            <a:r>
              <a:t/>
            </a:r>
            <a:endParaRPr/>
          </a:p>
        </p:txBody>
      </p:sp>
      <p:pic>
        <p:nvPicPr>
          <p:cNvPr id="55" name="Shape 55"/>
          <p:cNvPicPr preferRelativeResize="0"/>
          <p:nvPr/>
        </p:nvPicPr>
        <p:blipFill>
          <a:blip r:embed="rId3">
            <a:alphaModFix/>
          </a:blip>
          <a:stretch>
            <a:fillRect/>
          </a:stretch>
        </p:blipFill>
        <p:spPr>
          <a:xfrm>
            <a:off x="311700" y="837150"/>
            <a:ext cx="6708525" cy="1621674"/>
          </a:xfrm>
          <a:prstGeom prst="rect">
            <a:avLst/>
          </a:prstGeom>
          <a:noFill/>
          <a:ln>
            <a:noFill/>
          </a:ln>
        </p:spPr>
      </p:pic>
      <p:pic>
        <p:nvPicPr>
          <p:cNvPr id="56" name="Shape 56"/>
          <p:cNvPicPr preferRelativeResize="0"/>
          <p:nvPr/>
        </p:nvPicPr>
        <p:blipFill>
          <a:blip r:embed="rId4">
            <a:alphaModFix/>
          </a:blip>
          <a:stretch>
            <a:fillRect/>
          </a:stretch>
        </p:blipFill>
        <p:spPr>
          <a:xfrm>
            <a:off x="7103649" y="617950"/>
            <a:ext cx="1855923" cy="20600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Benchmarks Using Basset:</a:t>
            </a:r>
          </a:p>
        </p:txBody>
      </p:sp>
      <p:sp>
        <p:nvSpPr>
          <p:cNvPr id="181" name="Shape 181"/>
          <p:cNvSpPr txBox="1"/>
          <p:nvPr>
            <p:ph idx="1" type="body"/>
          </p:nvPr>
        </p:nvSpPr>
        <p:spPr>
          <a:xfrm>
            <a:off x="311700" y="1000075"/>
            <a:ext cx="8520600" cy="2257200"/>
          </a:xfrm>
          <a:prstGeom prst="rect">
            <a:avLst/>
          </a:prstGeom>
        </p:spPr>
        <p:txBody>
          <a:bodyPr anchorCtr="0" anchor="t" bIns="91425" lIns="91425" rIns="91425" tIns="91425">
            <a:noAutofit/>
          </a:bodyPr>
          <a:lstStyle/>
          <a:p>
            <a:pPr indent="-355600" lvl="0" marL="457200" rtl="0">
              <a:spcBef>
                <a:spcPts val="0"/>
              </a:spcBef>
              <a:buClr>
                <a:schemeClr val="dk1"/>
              </a:buClr>
              <a:buSzPct val="100000"/>
            </a:pPr>
            <a:r>
              <a:rPr lang="en" sz="2000">
                <a:solidFill>
                  <a:schemeClr val="dk1"/>
                </a:solidFill>
              </a:rPr>
              <a:t>Predict the accessibility of DNA sequences in 164 cell types, as mapped by DNase-seq.	</a:t>
            </a:r>
          </a:p>
          <a:p>
            <a:pPr indent="-355600" lvl="0" marL="457200" rtl="0">
              <a:spcBef>
                <a:spcPts val="0"/>
              </a:spcBef>
              <a:buClr>
                <a:schemeClr val="dk1"/>
              </a:buClr>
              <a:buSzPct val="100000"/>
            </a:pPr>
            <a:r>
              <a:rPr lang="en" sz="2000">
                <a:solidFill>
                  <a:schemeClr val="dk1"/>
                </a:solidFill>
              </a:rPr>
              <a:t>Learn the relevant sequence motifs and the regulatory logic with which they are combined to determine cell-specific DNA accessibility.</a:t>
            </a:r>
          </a:p>
        </p:txBody>
      </p:sp>
      <p:sp>
        <p:nvSpPr>
          <p:cNvPr id="182" name="Shape 182"/>
          <p:cNvSpPr txBox="1"/>
          <p:nvPr>
            <p:ph type="title"/>
          </p:nvPr>
        </p:nvSpPr>
        <p:spPr>
          <a:xfrm>
            <a:off x="369700" y="2723875"/>
            <a:ext cx="8520600" cy="572700"/>
          </a:xfrm>
          <a:prstGeom prst="rect">
            <a:avLst/>
          </a:prstGeom>
        </p:spPr>
        <p:txBody>
          <a:bodyPr anchorCtr="0" anchor="t" bIns="91425" lIns="91425" rIns="91425" tIns="91425">
            <a:noAutofit/>
          </a:bodyPr>
          <a:lstStyle/>
          <a:p>
            <a:pPr lvl="0" rtl="0">
              <a:spcBef>
                <a:spcPts val="0"/>
              </a:spcBef>
              <a:buNone/>
            </a:pPr>
            <a:r>
              <a:rPr lang="en" u="sng"/>
              <a:t>Significance:</a:t>
            </a:r>
          </a:p>
        </p:txBody>
      </p:sp>
      <p:sp>
        <p:nvSpPr>
          <p:cNvPr id="183" name="Shape 183"/>
          <p:cNvSpPr txBox="1"/>
          <p:nvPr>
            <p:ph idx="1" type="body"/>
          </p:nvPr>
        </p:nvSpPr>
        <p:spPr>
          <a:xfrm>
            <a:off x="369700" y="3278925"/>
            <a:ext cx="8520600" cy="1676400"/>
          </a:xfrm>
          <a:prstGeom prst="rect">
            <a:avLst/>
          </a:prstGeom>
        </p:spPr>
        <p:txBody>
          <a:bodyPr anchorCtr="0" anchor="t" bIns="91425" lIns="91425" rIns="91425" tIns="91425">
            <a:noAutofit/>
          </a:bodyPr>
          <a:lstStyle/>
          <a:p>
            <a:pPr indent="-355600" lvl="0" marL="457200" rtl="0">
              <a:spcBef>
                <a:spcPts val="0"/>
              </a:spcBef>
              <a:buClr>
                <a:schemeClr val="dk1"/>
              </a:buClr>
              <a:buSzPct val="100000"/>
            </a:pPr>
            <a:r>
              <a:rPr lang="en" sz="2000">
                <a:solidFill>
                  <a:schemeClr val="dk1"/>
                </a:solidFill>
              </a:rPr>
              <a:t>Meaningful, nucleotide-precision measurements. </a:t>
            </a:r>
          </a:p>
          <a:p>
            <a:pPr indent="-355600" lvl="0" marL="457200" rtl="0">
              <a:spcBef>
                <a:spcPts val="0"/>
              </a:spcBef>
              <a:buClr>
                <a:schemeClr val="dk1"/>
              </a:buClr>
              <a:buSzPct val="100000"/>
            </a:pPr>
            <a:r>
              <a:rPr lang="en" sz="2000">
                <a:solidFill>
                  <a:schemeClr val="dk1"/>
                </a:solidFill>
              </a:rPr>
              <a:t>Scores that reflect the accessibility difference predicted by the model between two alleles. </a:t>
            </a:r>
          </a:p>
          <a:p>
            <a:pPr indent="-355600" lvl="0" marL="457200" rtl="0">
              <a:spcBef>
                <a:spcPts val="0"/>
              </a:spcBef>
              <a:buClr>
                <a:schemeClr val="dk1"/>
              </a:buClr>
              <a:buSzPct val="100000"/>
            </a:pPr>
            <a:r>
              <a:rPr lang="en" sz="2000">
                <a:solidFill>
                  <a:schemeClr val="dk1"/>
                </a:solidFill>
              </a:rPr>
              <a:t>Highly predictive of the causal SNP among sets of linked variants.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The DNase I Hypersensitivity Dataset</a:t>
            </a:r>
          </a:p>
        </p:txBody>
      </p:sp>
      <p:sp>
        <p:nvSpPr>
          <p:cNvPr id="189" name="Shape 189"/>
          <p:cNvSpPr txBox="1"/>
          <p:nvPr>
            <p:ph idx="1" type="body"/>
          </p:nvPr>
        </p:nvSpPr>
        <p:spPr>
          <a:xfrm>
            <a:off x="311700" y="1000075"/>
            <a:ext cx="8520600" cy="4014300"/>
          </a:xfrm>
          <a:prstGeom prst="rect">
            <a:avLst/>
          </a:prstGeom>
        </p:spPr>
        <p:txBody>
          <a:bodyPr anchorCtr="0" anchor="t" bIns="91425" lIns="91425" rIns="91425" tIns="91425">
            <a:noAutofit/>
          </a:bodyPr>
          <a:lstStyle/>
          <a:p>
            <a:pPr indent="-355600" lvl="0" marL="457200" rtl="0">
              <a:spcBef>
                <a:spcPts val="0"/>
              </a:spcBef>
              <a:buClr>
                <a:schemeClr val="dk1"/>
              </a:buClr>
              <a:buSzPct val="100000"/>
            </a:pPr>
            <a:r>
              <a:rPr lang="en" sz="2000">
                <a:solidFill>
                  <a:schemeClr val="dk1"/>
                </a:solidFill>
              </a:rPr>
              <a:t>Merge of two datasets DNase-Seq datasets from 164 cell types. </a:t>
            </a:r>
          </a:p>
          <a:p>
            <a:pPr lvl="0" rtl="0">
              <a:spcBef>
                <a:spcPts val="0"/>
              </a:spcBef>
              <a:buNone/>
            </a:pPr>
            <a:r>
              <a:t/>
            </a:r>
            <a:endParaRPr sz="600">
              <a:solidFill>
                <a:schemeClr val="dk1"/>
              </a:solidFill>
            </a:endParaRPr>
          </a:p>
          <a:p>
            <a:pPr indent="-355600" lvl="0" marL="457200" rtl="0">
              <a:spcBef>
                <a:spcPts val="0"/>
              </a:spcBef>
              <a:buClr>
                <a:schemeClr val="dk1"/>
              </a:buClr>
              <a:buSzPct val="100000"/>
            </a:pPr>
            <a:r>
              <a:rPr lang="en" sz="2000">
                <a:solidFill>
                  <a:schemeClr val="dk1"/>
                </a:solidFill>
              </a:rPr>
              <a:t>DNase-Seq</a:t>
            </a:r>
          </a:p>
          <a:p>
            <a:pPr lvl="0" rtl="0">
              <a:spcBef>
                <a:spcPts val="0"/>
              </a:spcBef>
              <a:buNone/>
            </a:pPr>
            <a:r>
              <a:t/>
            </a:r>
            <a:endParaRPr sz="2000">
              <a:solidFill>
                <a:schemeClr val="dk1"/>
              </a:solidFill>
            </a:endParaRPr>
          </a:p>
          <a:p>
            <a:pPr lvl="0" rtl="0">
              <a:spcBef>
                <a:spcPts val="0"/>
              </a:spcBef>
              <a:buNone/>
            </a:pPr>
            <a:r>
              <a:t/>
            </a:r>
            <a:endParaRPr sz="2000">
              <a:solidFill>
                <a:schemeClr val="dk1"/>
              </a:solidFill>
            </a:endParaRPr>
          </a:p>
          <a:p>
            <a:pPr lvl="0" rtl="0">
              <a:spcBef>
                <a:spcPts val="0"/>
              </a:spcBef>
              <a:buNone/>
            </a:pPr>
            <a:r>
              <a:t/>
            </a:r>
            <a:endParaRPr sz="600">
              <a:solidFill>
                <a:schemeClr val="dk1"/>
              </a:solidFill>
            </a:endParaRPr>
          </a:p>
          <a:p>
            <a:pPr lvl="0" rtl="0">
              <a:spcBef>
                <a:spcPts val="0"/>
              </a:spcBef>
              <a:buNone/>
            </a:pPr>
            <a:r>
              <a:t/>
            </a:r>
            <a:endParaRPr sz="600">
              <a:solidFill>
                <a:schemeClr val="dk1"/>
              </a:solidFill>
            </a:endParaRPr>
          </a:p>
          <a:p>
            <a:pPr indent="-355600" lvl="0" marL="457200" rtl="0">
              <a:spcBef>
                <a:spcPts val="0"/>
              </a:spcBef>
              <a:buClr>
                <a:schemeClr val="dk1"/>
              </a:buClr>
              <a:buSzPct val="100000"/>
            </a:pPr>
            <a:r>
              <a:rPr lang="en" sz="2000">
                <a:solidFill>
                  <a:schemeClr val="dk1"/>
                </a:solidFill>
              </a:rPr>
              <a:t>Multiple sites with 600-bp sequences and a binary vector indicating the presence of a significant peak in each of the 164 cell types.</a:t>
            </a:r>
          </a:p>
          <a:p>
            <a:pPr lvl="0" rtl="0">
              <a:spcBef>
                <a:spcPts val="0"/>
              </a:spcBef>
              <a:buNone/>
            </a:pPr>
            <a:r>
              <a:t/>
            </a:r>
            <a:endParaRPr sz="2000">
              <a:solidFill>
                <a:schemeClr val="dk1"/>
              </a:solidFill>
            </a:endParaRPr>
          </a:p>
          <a:p>
            <a:pPr indent="0" lvl="0" marL="457200" rtl="0">
              <a:spcBef>
                <a:spcPts val="0"/>
              </a:spcBef>
              <a:buNone/>
            </a:pPr>
            <a:r>
              <a:t/>
            </a:r>
            <a:endParaRPr sz="2000">
              <a:solidFill>
                <a:schemeClr val="dk1"/>
              </a:solidFill>
            </a:endParaRPr>
          </a:p>
          <a:p>
            <a:pPr indent="0" lvl="0" marL="457200" rtl="0">
              <a:spcBef>
                <a:spcPts val="0"/>
              </a:spcBef>
              <a:buNone/>
            </a:pPr>
            <a:r>
              <a:t/>
            </a:r>
            <a:endParaRPr sz="2000">
              <a:solidFill>
                <a:schemeClr val="dk1"/>
              </a:solidFill>
            </a:endParaRPr>
          </a:p>
          <a:p>
            <a:pPr indent="0" lvl="0" marL="457200" rtl="0">
              <a:spcBef>
                <a:spcPts val="0"/>
              </a:spcBef>
              <a:buNone/>
            </a:pPr>
            <a:r>
              <a:t/>
            </a:r>
            <a:endParaRPr sz="2000">
              <a:solidFill>
                <a:schemeClr val="dk1"/>
              </a:solidFill>
            </a:endParaRPr>
          </a:p>
          <a:p>
            <a:pPr indent="0" lvl="0" marL="457200" rtl="0">
              <a:spcBef>
                <a:spcPts val="0"/>
              </a:spcBef>
              <a:buNone/>
            </a:pPr>
            <a:r>
              <a:t/>
            </a:r>
            <a:endParaRPr sz="2000">
              <a:solidFill>
                <a:schemeClr val="dk1"/>
              </a:solidFill>
            </a:endParaRPr>
          </a:p>
          <a:p>
            <a:pPr indent="0" lvl="0" marL="457200" rtl="0">
              <a:spcBef>
                <a:spcPts val="0"/>
              </a:spcBef>
              <a:buNone/>
            </a:pPr>
            <a:r>
              <a:t/>
            </a:r>
            <a:endParaRPr sz="2000">
              <a:solidFill>
                <a:schemeClr val="dk1"/>
              </a:solidFill>
            </a:endParaRPr>
          </a:p>
        </p:txBody>
      </p:sp>
      <p:grpSp>
        <p:nvGrpSpPr>
          <p:cNvPr id="190" name="Shape 190"/>
          <p:cNvGrpSpPr/>
          <p:nvPr/>
        </p:nvGrpSpPr>
        <p:grpSpPr>
          <a:xfrm>
            <a:off x="3276333" y="1895601"/>
            <a:ext cx="1899410" cy="2082111"/>
            <a:chOff x="3215650" y="2354332"/>
            <a:chExt cx="2418706" cy="2678301"/>
          </a:xfrm>
        </p:grpSpPr>
        <p:sp>
          <p:nvSpPr>
            <p:cNvPr id="191" name="Shape 191"/>
            <p:cNvSpPr/>
            <p:nvPr/>
          </p:nvSpPr>
          <p:spPr>
            <a:xfrm>
              <a:off x="3215650" y="2354332"/>
              <a:ext cx="2418706" cy="2678301"/>
            </a:xfrm>
            <a:custGeom>
              <a:pathLst>
                <a:path extrusionOk="0" h="43419" w="37284">
                  <a:moveTo>
                    <a:pt x="0" y="43419"/>
                  </a:moveTo>
                  <a:cubicBezTo>
                    <a:pt x="629" y="40980"/>
                    <a:pt x="392" y="32013"/>
                    <a:pt x="3775" y="28789"/>
                  </a:cubicBezTo>
                  <a:cubicBezTo>
                    <a:pt x="7157" y="25564"/>
                    <a:pt x="16911" y="27216"/>
                    <a:pt x="20294" y="24070"/>
                  </a:cubicBezTo>
                  <a:cubicBezTo>
                    <a:pt x="23676" y="20923"/>
                    <a:pt x="21237" y="13922"/>
                    <a:pt x="24069" y="9911"/>
                  </a:cubicBezTo>
                  <a:cubicBezTo>
                    <a:pt x="26900" y="5899"/>
                    <a:pt x="35081" y="1651"/>
                    <a:pt x="37284" y="0"/>
                  </a:cubicBezTo>
                </a:path>
              </a:pathLst>
            </a:custGeom>
            <a:noFill/>
            <a:ln cap="flat" cmpd="sng" w="76200">
              <a:solidFill>
                <a:srgbClr val="0000FF"/>
              </a:solidFill>
              <a:prstDash val="solid"/>
              <a:round/>
              <a:headEnd len="lg" w="lg" type="none"/>
              <a:tailEnd len="lg" w="lg" type="none"/>
            </a:ln>
          </p:spPr>
        </p:sp>
        <p:sp>
          <p:nvSpPr>
            <p:cNvPr id="192" name="Shape 192"/>
            <p:cNvSpPr/>
            <p:nvPr/>
          </p:nvSpPr>
          <p:spPr>
            <a:xfrm>
              <a:off x="3498810" y="2843475"/>
              <a:ext cx="1144500" cy="1114200"/>
            </a:xfrm>
            <a:prstGeom prst="ellipse">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93" name="Shape 193"/>
            <p:cNvGrpSpPr/>
            <p:nvPr/>
          </p:nvGrpSpPr>
          <p:grpSpPr>
            <a:xfrm>
              <a:off x="4071060" y="3260548"/>
              <a:ext cx="824651" cy="911026"/>
              <a:chOff x="1645935" y="2522648"/>
              <a:chExt cx="824651" cy="911026"/>
            </a:xfrm>
          </p:grpSpPr>
          <p:cxnSp>
            <p:nvCxnSpPr>
              <p:cNvPr id="194" name="Shape 194"/>
              <p:cNvCxnSpPr>
                <a:stCxn id="192" idx="4"/>
              </p:cNvCxnSpPr>
              <p:nvPr/>
            </p:nvCxnSpPr>
            <p:spPr>
              <a:xfrm>
                <a:off x="1645935" y="3219775"/>
                <a:ext cx="29700" cy="213900"/>
              </a:xfrm>
              <a:prstGeom prst="straightConnector1">
                <a:avLst/>
              </a:prstGeom>
              <a:noFill/>
              <a:ln cap="flat" cmpd="sng" w="38100">
                <a:solidFill>
                  <a:srgbClr val="FF00FF"/>
                </a:solidFill>
                <a:prstDash val="solid"/>
                <a:round/>
                <a:headEnd len="lg" w="lg" type="none"/>
                <a:tailEnd len="lg" w="lg" type="none"/>
              </a:ln>
            </p:spPr>
          </p:cxnSp>
          <p:cxnSp>
            <p:nvCxnSpPr>
              <p:cNvPr id="195" name="Shape 195"/>
              <p:cNvCxnSpPr/>
              <p:nvPr/>
            </p:nvCxnSpPr>
            <p:spPr>
              <a:xfrm>
                <a:off x="1798335" y="3196177"/>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196" name="Shape 196"/>
              <p:cNvCxnSpPr/>
              <p:nvPr/>
            </p:nvCxnSpPr>
            <p:spPr>
              <a:xfrm>
                <a:off x="1950735" y="3172580"/>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197" name="Shape 197"/>
              <p:cNvCxnSpPr/>
              <p:nvPr/>
            </p:nvCxnSpPr>
            <p:spPr>
              <a:xfrm rot="-4762821">
                <a:off x="2338935" y="2758044"/>
                <a:ext cx="29301" cy="213590"/>
              </a:xfrm>
              <a:prstGeom prst="straightConnector1">
                <a:avLst/>
              </a:prstGeom>
              <a:noFill/>
              <a:ln cap="flat" cmpd="sng" w="38100">
                <a:solidFill>
                  <a:srgbClr val="FF00FF"/>
                </a:solidFill>
                <a:prstDash val="solid"/>
                <a:round/>
                <a:headEnd len="lg" w="lg" type="none"/>
                <a:tailEnd len="lg" w="lg" type="none"/>
              </a:ln>
            </p:spPr>
          </p:cxnSp>
          <p:cxnSp>
            <p:nvCxnSpPr>
              <p:cNvPr id="198" name="Shape 198"/>
              <p:cNvCxnSpPr/>
              <p:nvPr/>
            </p:nvCxnSpPr>
            <p:spPr>
              <a:xfrm rot="-4762821">
                <a:off x="2343585" y="2603898"/>
                <a:ext cx="29301" cy="213590"/>
              </a:xfrm>
              <a:prstGeom prst="straightConnector1">
                <a:avLst/>
              </a:prstGeom>
              <a:noFill/>
              <a:ln cap="flat" cmpd="sng" w="38100">
                <a:solidFill>
                  <a:srgbClr val="FF00FF"/>
                </a:solidFill>
                <a:prstDash val="solid"/>
                <a:round/>
                <a:headEnd len="lg" w="lg" type="none"/>
                <a:tailEnd len="lg" w="lg" type="none"/>
              </a:ln>
            </p:spPr>
          </p:cxnSp>
          <p:cxnSp>
            <p:nvCxnSpPr>
              <p:cNvPr id="199" name="Shape 199"/>
              <p:cNvCxnSpPr/>
              <p:nvPr/>
            </p:nvCxnSpPr>
            <p:spPr>
              <a:xfrm rot="-4762821">
                <a:off x="2348236" y="2449752"/>
                <a:ext cx="29301" cy="213590"/>
              </a:xfrm>
              <a:prstGeom prst="straightConnector1">
                <a:avLst/>
              </a:prstGeom>
              <a:noFill/>
              <a:ln cap="flat" cmpd="sng" w="38100">
                <a:solidFill>
                  <a:srgbClr val="FF00FF"/>
                </a:solidFill>
                <a:prstDash val="solid"/>
                <a:round/>
                <a:headEnd len="lg" w="lg" type="none"/>
                <a:tailEnd len="lg" w="lg" type="none"/>
              </a:ln>
            </p:spPr>
          </p:cxnSp>
        </p:grpSp>
      </p:grpSp>
      <p:sp>
        <p:nvSpPr>
          <p:cNvPr id="200" name="Shape 200"/>
          <p:cNvSpPr/>
          <p:nvPr/>
        </p:nvSpPr>
        <p:spPr>
          <a:xfrm>
            <a:off x="4619824" y="2000700"/>
            <a:ext cx="972986" cy="706190"/>
          </a:xfrm>
          <a:prstGeom prst="pentagon">
            <a:avLst>
              <a:gd fmla="val 105146" name="hf"/>
              <a:gd fmla="val 110557" name="vf"/>
            </a:avLst>
          </a:prstGeom>
          <a:solidFill>
            <a:srgbClr val="6AA84F"/>
          </a:solidFill>
          <a:ln>
            <a:noFill/>
          </a:ln>
        </p:spPr>
        <p:txBody>
          <a:bodyPr anchorCtr="0" anchor="ctr" bIns="91425" lIns="91425" rIns="91425" tIns="91425">
            <a:noAutofit/>
          </a:bodyPr>
          <a:lstStyle/>
          <a:p>
            <a:pPr lvl="0">
              <a:spcBef>
                <a:spcPts val="0"/>
              </a:spcBef>
              <a:buNone/>
            </a:pPr>
            <a:r>
              <a:rPr b="1" lang="en" sz="1000"/>
              <a:t>DN</a:t>
            </a:r>
            <a:r>
              <a:rPr b="1" lang="en" sz="1000"/>
              <a:t>as</a:t>
            </a:r>
            <a:r>
              <a:rPr b="1" lang="en" sz="1000"/>
              <a:t>e</a:t>
            </a:r>
          </a:p>
        </p:txBody>
      </p:sp>
      <p:sp>
        <p:nvSpPr>
          <p:cNvPr id="201" name="Shape 201"/>
          <p:cNvSpPr/>
          <p:nvPr/>
        </p:nvSpPr>
        <p:spPr>
          <a:xfrm rot="-2016657">
            <a:off x="4633534" y="2032846"/>
            <a:ext cx="138613" cy="266695"/>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02" name="Shape 202"/>
          <p:cNvSpPr/>
          <p:nvPr/>
        </p:nvSpPr>
        <p:spPr>
          <a:xfrm>
            <a:off x="4570196" y="1781690"/>
            <a:ext cx="787500" cy="651300"/>
          </a:xfrm>
          <a:prstGeom prst="rect">
            <a:avLst/>
          </a:prstGeom>
          <a:noFill/>
          <a:ln cap="flat" cmpd="sng" w="38100">
            <a:solidFill>
              <a:srgbClr val="F9CB9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3" name="Shape 203"/>
          <p:cNvSpPr/>
          <p:nvPr/>
        </p:nvSpPr>
        <p:spPr>
          <a:xfrm>
            <a:off x="2960525" y="3326556"/>
            <a:ext cx="787577" cy="651150"/>
          </a:xfrm>
          <a:prstGeom prst="rect">
            <a:avLst/>
          </a:prstGeom>
          <a:noFill/>
          <a:ln cap="flat" cmpd="sng" w="38100">
            <a:solidFill>
              <a:srgbClr val="F9CB9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4" name="Shape 204"/>
          <p:cNvSpPr/>
          <p:nvPr/>
        </p:nvSpPr>
        <p:spPr>
          <a:xfrm>
            <a:off x="460200" y="4166175"/>
            <a:ext cx="8223600" cy="7551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0"/>
                                        </p:tgtEl>
                                      </p:cBhvr>
                                    </p:animEffect>
                                    <p:set>
                                      <p:cBhvr>
                                        <p:cTn dur="1" fill="hold">
                                          <p:stCondLst>
                                            <p:cond delay="1000"/>
                                          </p:stCondLst>
                                        </p:cTn>
                                        <p:tgtEl>
                                          <p:spTgt spid="2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Methods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555600"/>
            <a:ext cx="4559700" cy="755700"/>
          </a:xfrm>
          <a:prstGeom prst="rect">
            <a:avLst/>
          </a:prstGeom>
        </p:spPr>
        <p:txBody>
          <a:bodyPr anchorCtr="0" anchor="b" bIns="91425" lIns="91425" rIns="91425" tIns="91425">
            <a:noAutofit/>
          </a:bodyPr>
          <a:lstStyle/>
          <a:p>
            <a:pPr lvl="0">
              <a:spcBef>
                <a:spcPts val="0"/>
              </a:spcBef>
              <a:buNone/>
            </a:pPr>
            <a:r>
              <a:rPr lang="en"/>
              <a:t>Neural Network Architecture</a:t>
            </a:r>
          </a:p>
        </p:txBody>
      </p:sp>
      <p:sp>
        <p:nvSpPr>
          <p:cNvPr id="219" name="Shape 219"/>
          <p:cNvSpPr txBox="1"/>
          <p:nvPr>
            <p:ph idx="1" type="body"/>
          </p:nvPr>
        </p:nvSpPr>
        <p:spPr>
          <a:xfrm>
            <a:off x="311700" y="1389600"/>
            <a:ext cx="4559700" cy="3179400"/>
          </a:xfrm>
          <a:prstGeom prst="rect">
            <a:avLst/>
          </a:prstGeom>
        </p:spPr>
        <p:txBody>
          <a:bodyPr anchorCtr="0" anchor="t" bIns="91425" lIns="91425" rIns="91425" tIns="91425">
            <a:noAutofit/>
          </a:bodyPr>
          <a:lstStyle/>
          <a:p>
            <a:pPr indent="-355600" lvl="0" marL="457200" rtl="0">
              <a:spcBef>
                <a:spcPts val="0"/>
              </a:spcBef>
              <a:buClr>
                <a:schemeClr val="dk1"/>
              </a:buClr>
              <a:buSzPct val="100000"/>
            </a:pPr>
            <a:r>
              <a:rPr lang="en" sz="2000">
                <a:solidFill>
                  <a:schemeClr val="dk1"/>
                </a:solidFill>
              </a:rPr>
              <a:t>Convert to one hot code sequence</a:t>
            </a:r>
          </a:p>
          <a:p>
            <a:pPr indent="-355600" lvl="0" marL="457200" rtl="0">
              <a:spcBef>
                <a:spcPts val="0"/>
              </a:spcBef>
              <a:buClr>
                <a:schemeClr val="dk1"/>
              </a:buClr>
              <a:buSzPct val="100000"/>
            </a:pPr>
            <a:r>
              <a:rPr lang="en" sz="2000">
                <a:solidFill>
                  <a:schemeClr val="dk1"/>
                </a:solidFill>
              </a:rPr>
              <a:t>3x [Convolutional layer with PWMs as filters, ReLU, Max Pool]</a:t>
            </a:r>
          </a:p>
          <a:p>
            <a:pPr indent="-355600" lvl="0" marL="457200" rtl="0">
              <a:spcBef>
                <a:spcPts val="0"/>
              </a:spcBef>
              <a:buClr>
                <a:schemeClr val="dk1"/>
              </a:buClr>
              <a:buSzPct val="100000"/>
            </a:pPr>
            <a:r>
              <a:rPr lang="en" sz="2000">
                <a:solidFill>
                  <a:schemeClr val="dk1"/>
                </a:solidFill>
              </a:rPr>
              <a:t>2 standard fully connected layers</a:t>
            </a:r>
          </a:p>
          <a:p>
            <a:pPr indent="-355600" lvl="0" marL="457200" rtl="0">
              <a:spcBef>
                <a:spcPts val="0"/>
              </a:spcBef>
              <a:buClr>
                <a:schemeClr val="dk1"/>
              </a:buClr>
              <a:buSzPct val="100000"/>
            </a:pPr>
            <a:r>
              <a:rPr lang="en" sz="2000">
                <a:solidFill>
                  <a:schemeClr val="dk1"/>
                </a:solidFill>
              </a:rPr>
              <a:t>1 fully connected sigmoid to 164 outputs, representing probabilities for eh cell type.</a:t>
            </a:r>
          </a:p>
          <a:p>
            <a:pPr lvl="0" rtl="0">
              <a:spcBef>
                <a:spcPts val="0"/>
              </a:spcBef>
              <a:buNone/>
            </a:pPr>
            <a:r>
              <a:t/>
            </a:r>
            <a:endParaRPr>
              <a:solidFill>
                <a:srgbClr val="000000"/>
              </a:solidFill>
            </a:endParaRPr>
          </a:p>
        </p:txBody>
      </p:sp>
      <p:pic>
        <p:nvPicPr>
          <p:cNvPr id="220" name="Shape 220"/>
          <p:cNvPicPr preferRelativeResize="0"/>
          <p:nvPr/>
        </p:nvPicPr>
        <p:blipFill>
          <a:blip r:embed="rId3">
            <a:alphaModFix/>
          </a:blip>
          <a:stretch>
            <a:fillRect/>
          </a:stretch>
        </p:blipFill>
        <p:spPr>
          <a:xfrm>
            <a:off x="5218878" y="0"/>
            <a:ext cx="3360692" cy="5143499"/>
          </a:xfrm>
          <a:prstGeom prst="rect">
            <a:avLst/>
          </a:prstGeom>
          <a:noFill/>
          <a:ln>
            <a:noFill/>
          </a:ln>
        </p:spPr>
      </p:pic>
      <p:sp>
        <p:nvSpPr>
          <p:cNvPr id="221" name="Shape 221"/>
          <p:cNvSpPr/>
          <p:nvPr/>
        </p:nvSpPr>
        <p:spPr>
          <a:xfrm>
            <a:off x="5297025" y="19200"/>
            <a:ext cx="3234000" cy="594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2" name="Shape 222"/>
          <p:cNvSpPr/>
          <p:nvPr/>
        </p:nvSpPr>
        <p:spPr>
          <a:xfrm>
            <a:off x="5240625" y="614425"/>
            <a:ext cx="3445500" cy="24816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3" name="Shape 223"/>
          <p:cNvSpPr/>
          <p:nvPr/>
        </p:nvSpPr>
        <p:spPr>
          <a:xfrm>
            <a:off x="5324975" y="3096200"/>
            <a:ext cx="3144300" cy="11928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4" name="Shape 224"/>
          <p:cNvSpPr/>
          <p:nvPr/>
        </p:nvSpPr>
        <p:spPr>
          <a:xfrm>
            <a:off x="5324975" y="4300925"/>
            <a:ext cx="3144300" cy="8427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1"/>
                                        </p:tgtEl>
                                      </p:cBhvr>
                                    </p:animEffect>
                                    <p:set>
                                      <p:cBhvr>
                                        <p:cTn dur="1" fill="hold">
                                          <p:stCondLst>
                                            <p:cond delay="1000"/>
                                          </p:stCondLst>
                                        </p:cTn>
                                        <p:tgtEl>
                                          <p:spTgt spid="2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2"/>
                                        </p:tgtEl>
                                      </p:cBhvr>
                                    </p:animEffect>
                                    <p:set>
                                      <p:cBhvr>
                                        <p:cTn dur="1" fill="hold">
                                          <p:stCondLst>
                                            <p:cond delay="1000"/>
                                          </p:stCondLst>
                                        </p:cTn>
                                        <p:tgtEl>
                                          <p:spTgt spid="2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3"/>
                                        </p:tgtEl>
                                      </p:cBhvr>
                                    </p:animEffect>
                                    <p:set>
                                      <p:cBhvr>
                                        <p:cTn dur="1" fill="hold">
                                          <p:stCondLst>
                                            <p:cond delay="1000"/>
                                          </p:stCondLst>
                                        </p:cTn>
                                        <p:tgtEl>
                                          <p:spTgt spid="2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4"/>
                                        </p:tgtEl>
                                      </p:cBhvr>
                                    </p:animEffect>
                                    <p:set>
                                      <p:cBhvr>
                                        <p:cTn dur="1" fill="hold">
                                          <p:stCondLst>
                                            <p:cond delay="1000"/>
                                          </p:stCondLst>
                                        </p:cTn>
                                        <p:tgtEl>
                                          <p:spTgt spid="2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408025" y="197825"/>
            <a:ext cx="3468925" cy="4747849"/>
          </a:xfrm>
          <a:prstGeom prst="rect">
            <a:avLst/>
          </a:prstGeom>
          <a:noFill/>
          <a:ln>
            <a:noFill/>
          </a:ln>
        </p:spPr>
      </p:pic>
      <p:pic>
        <p:nvPicPr>
          <p:cNvPr id="230" name="Shape 230"/>
          <p:cNvPicPr preferRelativeResize="0"/>
          <p:nvPr/>
        </p:nvPicPr>
        <p:blipFill>
          <a:blip r:embed="rId4">
            <a:alphaModFix/>
          </a:blip>
          <a:stretch>
            <a:fillRect/>
          </a:stretch>
        </p:blipFill>
        <p:spPr>
          <a:xfrm>
            <a:off x="4685175" y="876300"/>
            <a:ext cx="2400300" cy="3390900"/>
          </a:xfrm>
          <a:prstGeom prst="rect">
            <a:avLst/>
          </a:prstGeom>
          <a:noFill/>
          <a:ln>
            <a:noFill/>
          </a:ln>
        </p:spPr>
      </p:pic>
      <p:pic>
        <p:nvPicPr>
          <p:cNvPr id="231" name="Shape 231"/>
          <p:cNvPicPr preferRelativeResize="0"/>
          <p:nvPr/>
        </p:nvPicPr>
        <p:blipFill>
          <a:blip r:embed="rId5">
            <a:alphaModFix/>
          </a:blip>
          <a:stretch>
            <a:fillRect/>
          </a:stretch>
        </p:blipFill>
        <p:spPr>
          <a:xfrm>
            <a:off x="7760100" y="1781175"/>
            <a:ext cx="1047750" cy="1581150"/>
          </a:xfrm>
          <a:prstGeom prst="rect">
            <a:avLst/>
          </a:prstGeom>
          <a:noFill/>
          <a:ln>
            <a:noFill/>
          </a:ln>
        </p:spPr>
      </p:pic>
      <p:cxnSp>
        <p:nvCxnSpPr>
          <p:cNvPr id="232" name="Shape 232"/>
          <p:cNvCxnSpPr/>
          <p:nvPr/>
        </p:nvCxnSpPr>
        <p:spPr>
          <a:xfrm flipH="1" rot="10800000">
            <a:off x="3876950" y="1186925"/>
            <a:ext cx="816000" cy="3573300"/>
          </a:xfrm>
          <a:prstGeom prst="straightConnector1">
            <a:avLst/>
          </a:prstGeom>
          <a:noFill/>
          <a:ln cap="flat" cmpd="sng" w="9525">
            <a:solidFill>
              <a:schemeClr val="dk2"/>
            </a:solidFill>
            <a:prstDash val="solid"/>
            <a:round/>
            <a:headEnd len="lg" w="lg" type="none"/>
            <a:tailEnd len="lg" w="lg" type="triangle"/>
          </a:ln>
        </p:spPr>
      </p:cxnSp>
      <p:cxnSp>
        <p:nvCxnSpPr>
          <p:cNvPr id="233" name="Shape 233"/>
          <p:cNvCxnSpPr/>
          <p:nvPr/>
        </p:nvCxnSpPr>
        <p:spPr>
          <a:xfrm flipH="1" rot="10800000">
            <a:off x="7072325" y="2052575"/>
            <a:ext cx="741900" cy="1928700"/>
          </a:xfrm>
          <a:prstGeom prst="straightConnector1">
            <a:avLst/>
          </a:prstGeom>
          <a:noFill/>
          <a:ln cap="flat" cmpd="sng" w="9525">
            <a:solidFill>
              <a:schemeClr val="dk2"/>
            </a:solidFill>
            <a:prstDash val="solid"/>
            <a:round/>
            <a:headEnd len="lg" w="lg" type="none"/>
            <a:tailEnd len="lg" w="lg" type="triangle"/>
          </a:ln>
        </p:spPr>
      </p:cxnSp>
      <p:sp>
        <p:nvSpPr>
          <p:cNvPr id="234" name="Shape 234"/>
          <p:cNvSpPr/>
          <p:nvPr/>
        </p:nvSpPr>
        <p:spPr>
          <a:xfrm>
            <a:off x="3876950" y="43400"/>
            <a:ext cx="3231000" cy="50460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35" name="Shape 235"/>
          <p:cNvSpPr/>
          <p:nvPr/>
        </p:nvSpPr>
        <p:spPr>
          <a:xfrm>
            <a:off x="7073900" y="197825"/>
            <a:ext cx="3125400" cy="50460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4"/>
                                        </p:tgtEl>
                                      </p:cBhvr>
                                    </p:animEffect>
                                    <p:set>
                                      <p:cBhvr>
                                        <p:cTn dur="1" fill="hold">
                                          <p:stCondLst>
                                            <p:cond delay="1000"/>
                                          </p:stCondLst>
                                        </p:cTn>
                                        <p:tgtEl>
                                          <p:spTgt spid="2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5"/>
                                        </p:tgtEl>
                                      </p:cBhvr>
                                    </p:animEffect>
                                    <p:set>
                                      <p:cBhvr>
                                        <p:cTn dur="1" fill="hold">
                                          <p:stCondLst>
                                            <p:cond delay="1000"/>
                                          </p:stCondLst>
                                        </p:cTn>
                                        <p:tgtEl>
                                          <p:spTgt spid="2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a:t>Data, Loss Function, and Optimizations</a:t>
            </a:r>
          </a:p>
        </p:txBody>
      </p:sp>
      <p:sp>
        <p:nvSpPr>
          <p:cNvPr id="241" name="Shape 24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spcBef>
                <a:spcPts val="0"/>
              </a:spcBef>
              <a:buClr>
                <a:schemeClr val="dk1"/>
              </a:buClr>
              <a:buSzPct val="100000"/>
            </a:pPr>
            <a:r>
              <a:rPr lang="en" sz="2000">
                <a:solidFill>
                  <a:schemeClr val="dk1"/>
                </a:solidFill>
              </a:rPr>
              <a:t>Example dataset: about 2 million examples total</a:t>
            </a:r>
          </a:p>
          <a:p>
            <a:pPr indent="-355600" lvl="0" marL="457200" rtl="0">
              <a:spcBef>
                <a:spcPts val="0"/>
              </a:spcBef>
              <a:buClr>
                <a:schemeClr val="dk1"/>
              </a:buClr>
              <a:buSzPct val="100000"/>
            </a:pPr>
            <a:r>
              <a:rPr lang="en" sz="2000">
                <a:solidFill>
                  <a:schemeClr val="dk1"/>
                </a:solidFill>
              </a:rPr>
              <a:t>about 70,000 reserved for testing, another 70,000 for validation</a:t>
            </a:r>
          </a:p>
          <a:p>
            <a:pPr lvl="0" rtl="0">
              <a:spcBef>
                <a:spcPts val="0"/>
              </a:spcBef>
              <a:buNone/>
            </a:pPr>
            <a:r>
              <a:t/>
            </a:r>
            <a:endParaRPr sz="600">
              <a:solidFill>
                <a:schemeClr val="dk1"/>
              </a:solidFill>
            </a:endParaRPr>
          </a:p>
          <a:p>
            <a:pPr indent="-355600" lvl="0" marL="457200" rtl="0">
              <a:spcBef>
                <a:spcPts val="0"/>
              </a:spcBef>
              <a:buClr>
                <a:schemeClr val="dk1"/>
              </a:buClr>
              <a:buSzPct val="100000"/>
            </a:pPr>
            <a:r>
              <a:rPr lang="en" sz="2000">
                <a:solidFill>
                  <a:schemeClr val="dk1"/>
                </a:solidFill>
              </a:rPr>
              <a:t>Cross entropy loss function</a:t>
            </a:r>
          </a:p>
          <a:p>
            <a:pPr indent="-355600" lvl="0" marL="457200" rtl="0">
              <a:spcBef>
                <a:spcPts val="0"/>
              </a:spcBef>
              <a:buClr>
                <a:schemeClr val="dk1"/>
              </a:buClr>
              <a:buSzPct val="100000"/>
            </a:pPr>
            <a:r>
              <a:rPr lang="en" sz="2000">
                <a:solidFill>
                  <a:schemeClr val="dk1"/>
                </a:solidFill>
              </a:rPr>
              <a:t>Initialization</a:t>
            </a:r>
          </a:p>
          <a:p>
            <a:pPr indent="-355600" lvl="0" marL="457200" rtl="0">
              <a:spcBef>
                <a:spcPts val="0"/>
              </a:spcBef>
              <a:buClr>
                <a:schemeClr val="dk1"/>
              </a:buClr>
              <a:buSzPct val="100000"/>
            </a:pPr>
            <a:r>
              <a:rPr lang="en" sz="2000">
                <a:solidFill>
                  <a:schemeClr val="dk1"/>
                </a:solidFill>
              </a:rPr>
              <a:t>Stochastic gradient descent for all parameters</a:t>
            </a:r>
          </a:p>
          <a:p>
            <a:pPr indent="-355600" lvl="0" marL="457200" rtl="0">
              <a:spcBef>
                <a:spcPts val="0"/>
              </a:spcBef>
              <a:buClr>
                <a:schemeClr val="dk1"/>
              </a:buClr>
              <a:buSzPct val="100000"/>
            </a:pPr>
            <a:r>
              <a:rPr lang="en" sz="2000">
                <a:solidFill>
                  <a:schemeClr val="dk1"/>
                </a:solidFill>
              </a:rPr>
              <a:t>RMSprop updates with mini-batches</a:t>
            </a:r>
          </a:p>
          <a:p>
            <a:pPr indent="-355600" lvl="0" marL="457200" rtl="0">
              <a:spcBef>
                <a:spcPts val="0"/>
              </a:spcBef>
              <a:buClr>
                <a:schemeClr val="dk1"/>
              </a:buClr>
              <a:buSzPct val="100000"/>
            </a:pPr>
            <a:r>
              <a:rPr lang="en" sz="2000">
                <a:solidFill>
                  <a:schemeClr val="dk1"/>
                </a:solidFill>
              </a:rPr>
              <a:t>Dropout regularization</a:t>
            </a:r>
          </a:p>
          <a:p>
            <a:pPr indent="-355600" lvl="0" marL="457200" rtl="0">
              <a:spcBef>
                <a:spcPts val="0"/>
              </a:spcBef>
              <a:buClr>
                <a:schemeClr val="dk1"/>
              </a:buClr>
              <a:buSzPct val="100000"/>
            </a:pPr>
            <a:r>
              <a:rPr lang="en" sz="2000">
                <a:solidFill>
                  <a:schemeClr val="dk1"/>
                </a:solidFill>
              </a:rPr>
              <a:t>Early stopping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Results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Clr>
                <a:schemeClr val="dk1"/>
              </a:buClr>
              <a:buSzPct val="39285"/>
              <a:buFont typeface="Arial"/>
              <a:buNone/>
            </a:pPr>
            <a:r>
              <a:rPr lang="en"/>
              <a:t>Deep CNNs predict genome accessibility</a:t>
            </a:r>
          </a:p>
          <a:p>
            <a:pPr lvl="0">
              <a:spcBef>
                <a:spcPts val="0"/>
              </a:spcBef>
              <a:buNone/>
            </a:pPr>
            <a:r>
              <a:t/>
            </a:r>
            <a:endParaRPr/>
          </a:p>
        </p:txBody>
      </p:sp>
      <p:pic>
        <p:nvPicPr>
          <p:cNvPr id="252" name="Shape 252"/>
          <p:cNvPicPr preferRelativeResize="0"/>
          <p:nvPr/>
        </p:nvPicPr>
        <p:blipFill>
          <a:blip r:embed="rId3">
            <a:alphaModFix/>
          </a:blip>
          <a:stretch>
            <a:fillRect/>
          </a:stretch>
        </p:blipFill>
        <p:spPr>
          <a:xfrm>
            <a:off x="0" y="1474992"/>
            <a:ext cx="9144000" cy="3147164"/>
          </a:xfrm>
          <a:prstGeom prst="rect">
            <a:avLst/>
          </a:prstGeom>
          <a:noFill/>
          <a:ln>
            <a:noFill/>
          </a:ln>
        </p:spPr>
      </p:pic>
      <p:sp>
        <p:nvSpPr>
          <p:cNvPr id="253" name="Shape 253"/>
          <p:cNvSpPr/>
          <p:nvPr/>
        </p:nvSpPr>
        <p:spPr>
          <a:xfrm>
            <a:off x="31275" y="1328875"/>
            <a:ext cx="3048600" cy="34863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 name="Shape 254"/>
          <p:cNvSpPr/>
          <p:nvPr/>
        </p:nvSpPr>
        <p:spPr>
          <a:xfrm>
            <a:off x="3079875" y="1475000"/>
            <a:ext cx="3048600" cy="34863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 name="Shape 255"/>
          <p:cNvSpPr/>
          <p:nvPr/>
        </p:nvSpPr>
        <p:spPr>
          <a:xfrm>
            <a:off x="6128475" y="1475000"/>
            <a:ext cx="3048600" cy="34863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3"/>
                                        </p:tgtEl>
                                      </p:cBhvr>
                                    </p:animEffect>
                                    <p:set>
                                      <p:cBhvr>
                                        <p:cTn dur="1" fill="hold">
                                          <p:stCondLst>
                                            <p:cond delay="1000"/>
                                          </p:stCondLst>
                                        </p:cTn>
                                        <p:tgtEl>
                                          <p:spTgt spid="2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4"/>
                                        </p:tgtEl>
                                      </p:cBhvr>
                                    </p:animEffect>
                                    <p:set>
                                      <p:cBhvr>
                                        <p:cTn dur="1" fill="hold">
                                          <p:stCondLst>
                                            <p:cond delay="1000"/>
                                          </p:stCondLst>
                                        </p:cTn>
                                        <p:tgtEl>
                                          <p:spTgt spid="2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5"/>
                                        </p:tgtEl>
                                      </p:cBhvr>
                                    </p:animEffect>
                                    <p:set>
                                      <p:cBhvr>
                                        <p:cTn dur="1" fill="hold">
                                          <p:stCondLst>
                                            <p:cond delay="1000"/>
                                          </p:stCondLst>
                                        </p:cTn>
                                        <p:tgtEl>
                                          <p:spTgt spid="2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lnSpc>
                <a:spcPct val="115000"/>
              </a:lnSpc>
              <a:spcBef>
                <a:spcPts val="0"/>
              </a:spcBef>
              <a:buNone/>
            </a:pPr>
            <a:r>
              <a:rPr lang="en" sz="2800"/>
              <a:t>Efficient Prediction using Pretraining</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Towards Personalized Medicine</a:t>
            </a:r>
          </a:p>
        </p:txBody>
      </p:sp>
      <p:pic>
        <p:nvPicPr>
          <p:cNvPr id="62" name="Shape 62"/>
          <p:cNvPicPr preferRelativeResize="0"/>
          <p:nvPr/>
        </p:nvPicPr>
        <p:blipFill rotWithShape="1">
          <a:blip r:embed="rId3">
            <a:alphaModFix/>
          </a:blip>
          <a:srcRect b="0" l="0" r="0" t="8558"/>
          <a:stretch/>
        </p:blipFill>
        <p:spPr>
          <a:xfrm>
            <a:off x="1968850" y="1326874"/>
            <a:ext cx="5206299" cy="3562874"/>
          </a:xfrm>
          <a:prstGeom prst="rect">
            <a:avLst/>
          </a:prstGeom>
          <a:noFill/>
          <a:ln>
            <a:noFill/>
          </a:ln>
        </p:spPr>
      </p:pic>
      <p:sp>
        <p:nvSpPr>
          <p:cNvPr id="63" name="Shape 63"/>
          <p:cNvSpPr txBox="1"/>
          <p:nvPr/>
        </p:nvSpPr>
        <p:spPr>
          <a:xfrm>
            <a:off x="6144000" y="4889752"/>
            <a:ext cx="3000000" cy="298200"/>
          </a:xfrm>
          <a:prstGeom prst="rect">
            <a:avLst/>
          </a:prstGeom>
          <a:noFill/>
          <a:ln>
            <a:noFill/>
          </a:ln>
        </p:spPr>
        <p:txBody>
          <a:bodyPr anchorCtr="0" anchor="ctr" bIns="91425" lIns="91425" rIns="91425" tIns="91425">
            <a:noAutofit/>
          </a:bodyPr>
          <a:lstStyle/>
          <a:p>
            <a:pPr lvl="0" rtl="0">
              <a:spcBef>
                <a:spcPts val="0"/>
              </a:spcBef>
              <a:buNone/>
            </a:pPr>
            <a:r>
              <a:rPr lang="en" sz="1200">
                <a:solidFill>
                  <a:schemeClr val="dk1"/>
                </a:solidFill>
              </a:rPr>
              <a:t>http://medicine.iupui.edu/IIPM</a:t>
            </a:r>
          </a:p>
        </p:txBody>
      </p:sp>
      <p:pic>
        <p:nvPicPr>
          <p:cNvPr id="64" name="Shape 64"/>
          <p:cNvPicPr preferRelativeResize="0"/>
          <p:nvPr/>
        </p:nvPicPr>
        <p:blipFill rotWithShape="1">
          <a:blip r:embed="rId3">
            <a:alphaModFix/>
          </a:blip>
          <a:srcRect b="29175" l="21123" r="56441" t="58408"/>
          <a:stretch/>
        </p:blipFill>
        <p:spPr>
          <a:xfrm>
            <a:off x="3126675" y="1416822"/>
            <a:ext cx="1557424" cy="645000"/>
          </a:xfrm>
          <a:prstGeom prst="rect">
            <a:avLst/>
          </a:prstGeom>
          <a:noFill/>
          <a:ln>
            <a:noFill/>
          </a:ln>
        </p:spPr>
      </p:pic>
      <p:sp>
        <p:nvSpPr>
          <p:cNvPr id="65" name="Shape 65"/>
          <p:cNvSpPr/>
          <p:nvPr/>
        </p:nvSpPr>
        <p:spPr>
          <a:xfrm rot="2708257">
            <a:off x="4683148" y="1525122"/>
            <a:ext cx="529907" cy="540301"/>
          </a:xfrm>
          <a:prstGeom prst="plus">
            <a:avLst>
              <a:gd fmla="val 42070" name="adj"/>
            </a:avLst>
          </a:prstGeom>
          <a:solidFill>
            <a:srgbClr val="FF0000"/>
          </a:solidFill>
          <a:ln>
            <a:noFill/>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rot="2708257">
            <a:off x="5661449" y="1525122"/>
            <a:ext cx="529907" cy="540301"/>
          </a:xfrm>
          <a:prstGeom prst="plus">
            <a:avLst>
              <a:gd fmla="val 42070" name="adj"/>
            </a:avLst>
          </a:prstGeom>
          <a:solidFill>
            <a:srgbClr val="FF0000"/>
          </a:solidFill>
          <a:ln>
            <a:noFill/>
          </a:ln>
        </p:spPr>
        <p:txBody>
          <a:bodyPr anchorCtr="0" anchor="ctr" bIns="91425" lIns="91425" rIns="91425" tIns="91425">
            <a:noAutofit/>
          </a:bodyPr>
          <a:lstStyle/>
          <a:p>
            <a:pPr lvl="0">
              <a:spcBef>
                <a:spcPts val="0"/>
              </a:spcBef>
              <a:buNone/>
            </a:pPr>
            <a:r>
              <a:t/>
            </a:r>
            <a:endParaRPr/>
          </a:p>
        </p:txBody>
      </p:sp>
      <p:sp>
        <p:nvSpPr>
          <p:cNvPr id="67" name="Shape 67"/>
          <p:cNvSpPr/>
          <p:nvPr/>
        </p:nvSpPr>
        <p:spPr>
          <a:xfrm rot="2708257">
            <a:off x="6115219" y="1525122"/>
            <a:ext cx="529907" cy="540301"/>
          </a:xfrm>
          <a:prstGeom prst="plus">
            <a:avLst>
              <a:gd fmla="val 42070" name="adj"/>
            </a:avLst>
          </a:prstGeom>
          <a:solidFill>
            <a:srgbClr val="FF0000"/>
          </a:solidFill>
          <a:ln>
            <a:noFill/>
          </a:ln>
        </p:spPr>
        <p:txBody>
          <a:bodyPr anchorCtr="0" anchor="ctr" bIns="91425" lIns="91425" rIns="91425" tIns="91425">
            <a:noAutofit/>
          </a:bodyPr>
          <a:lstStyle/>
          <a:p>
            <a:pPr lvl="0">
              <a:spcBef>
                <a:spcPts val="0"/>
              </a:spcBef>
              <a:buNone/>
            </a:pPr>
            <a:r>
              <a:t/>
            </a:r>
            <a:endParaRPr/>
          </a:p>
        </p:txBody>
      </p:sp>
      <p:pic>
        <p:nvPicPr>
          <p:cNvPr id="68" name="Shape 68"/>
          <p:cNvPicPr preferRelativeResize="0"/>
          <p:nvPr/>
        </p:nvPicPr>
        <p:blipFill rotWithShape="1">
          <a:blip r:embed="rId3">
            <a:alphaModFix/>
          </a:blip>
          <a:srcRect b="34152" l="52439" r="35599" t="51525"/>
          <a:stretch/>
        </p:blipFill>
        <p:spPr>
          <a:xfrm>
            <a:off x="4711850" y="2468099"/>
            <a:ext cx="593825" cy="532150"/>
          </a:xfrm>
          <a:prstGeom prst="rect">
            <a:avLst/>
          </a:prstGeom>
          <a:noFill/>
          <a:ln>
            <a:noFill/>
          </a:ln>
        </p:spPr>
      </p:pic>
      <p:pic>
        <p:nvPicPr>
          <p:cNvPr id="69" name="Shape 69"/>
          <p:cNvPicPr preferRelativeResize="0"/>
          <p:nvPr/>
        </p:nvPicPr>
        <p:blipFill rotWithShape="1">
          <a:blip r:embed="rId3">
            <a:alphaModFix/>
          </a:blip>
          <a:srcRect b="72014" l="7042" r="78424" t="9258"/>
          <a:stretch/>
        </p:blipFill>
        <p:spPr>
          <a:xfrm>
            <a:off x="4842650" y="3000250"/>
            <a:ext cx="593825" cy="572700"/>
          </a:xfrm>
          <a:prstGeom prst="rect">
            <a:avLst/>
          </a:prstGeom>
          <a:noFill/>
          <a:ln>
            <a:noFill/>
          </a:ln>
        </p:spPr>
      </p:pic>
      <p:sp>
        <p:nvSpPr>
          <p:cNvPr id="70" name="Shape 70"/>
          <p:cNvSpPr/>
          <p:nvPr/>
        </p:nvSpPr>
        <p:spPr>
          <a:xfrm>
            <a:off x="2176800" y="2381300"/>
            <a:ext cx="4790400" cy="24108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
                                        </p:tgtEl>
                                      </p:cBhvr>
                                    </p:animEffect>
                                    <p:set>
                                      <p:cBhvr>
                                        <p:cTn dur="1" fill="hold">
                                          <p:stCondLst>
                                            <p:cond delay="1000"/>
                                          </p:stCondLst>
                                        </p:cTn>
                                        <p:tgtEl>
                                          <p:spTgt spid="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pic>
        <p:nvPicPr>
          <p:cNvPr id="265" name="Shape 265"/>
          <p:cNvPicPr preferRelativeResize="0"/>
          <p:nvPr/>
        </p:nvPicPr>
        <p:blipFill>
          <a:blip r:embed="rId3">
            <a:alphaModFix/>
          </a:blip>
          <a:stretch>
            <a:fillRect/>
          </a:stretch>
        </p:blipFill>
        <p:spPr>
          <a:xfrm>
            <a:off x="304800" y="1022102"/>
            <a:ext cx="8520597" cy="4001671"/>
          </a:xfrm>
          <a:prstGeom prst="rect">
            <a:avLst/>
          </a:prstGeom>
          <a:noFill/>
          <a:ln>
            <a:noFill/>
          </a:ln>
        </p:spPr>
      </p:pic>
      <p:sp>
        <p:nvSpPr>
          <p:cNvPr id="266" name="Shape 266"/>
          <p:cNvSpPr txBox="1"/>
          <p:nvPr>
            <p:ph type="title"/>
          </p:nvPr>
        </p:nvSpPr>
        <p:spPr>
          <a:xfrm>
            <a:off x="311700" y="140225"/>
            <a:ext cx="8520600" cy="572700"/>
          </a:xfrm>
          <a:prstGeom prst="rect">
            <a:avLst/>
          </a:prstGeom>
        </p:spPr>
        <p:txBody>
          <a:bodyPr anchorCtr="0" anchor="t" bIns="91425" lIns="91425" rIns="91425" tIns="91425">
            <a:noAutofit/>
          </a:bodyPr>
          <a:lstStyle/>
          <a:p>
            <a:pPr lvl="0" rtl="0" algn="ctr">
              <a:lnSpc>
                <a:spcPct val="115000"/>
              </a:lnSpc>
              <a:spcBef>
                <a:spcPts val="0"/>
              </a:spcBef>
              <a:buClr>
                <a:schemeClr val="dk1"/>
              </a:buClr>
              <a:buSzPct val="39285"/>
              <a:buFont typeface="Arial"/>
              <a:buNone/>
            </a:pPr>
            <a:r>
              <a:rPr lang="en"/>
              <a:t>Efficient Prediction using Pretraining</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445025"/>
            <a:ext cx="8520600" cy="572700"/>
          </a:xfrm>
          <a:prstGeom prst="rect">
            <a:avLst/>
          </a:prstGeom>
        </p:spPr>
        <p:txBody>
          <a:bodyPr anchorCtr="0" anchor="t" bIns="91425" lIns="91425" rIns="91425" tIns="91425">
            <a:noAutofit/>
          </a:bodyPr>
          <a:lstStyle/>
          <a:p>
            <a:pPr indent="0" lvl="0" marL="0" rtl="0" algn="ctr">
              <a:lnSpc>
                <a:spcPct val="115000"/>
              </a:lnSpc>
              <a:spcBef>
                <a:spcPts val="0"/>
              </a:spcBef>
              <a:buNone/>
            </a:pPr>
            <a:r>
              <a:rPr lang="en"/>
              <a:t>Recovery of protein binding motifs</a:t>
            </a:r>
          </a:p>
        </p:txBody>
      </p:sp>
      <p:pic>
        <p:nvPicPr>
          <p:cNvPr id="272" name="Shape 272"/>
          <p:cNvPicPr preferRelativeResize="0"/>
          <p:nvPr/>
        </p:nvPicPr>
        <p:blipFill>
          <a:blip r:embed="rId3">
            <a:alphaModFix/>
          </a:blip>
          <a:stretch>
            <a:fillRect/>
          </a:stretch>
        </p:blipFill>
        <p:spPr>
          <a:xfrm>
            <a:off x="740362" y="1017724"/>
            <a:ext cx="7663274" cy="3981649"/>
          </a:xfrm>
          <a:prstGeom prst="rect">
            <a:avLst/>
          </a:prstGeom>
          <a:noFill/>
          <a:ln>
            <a:noFill/>
          </a:ln>
        </p:spPr>
      </p:pic>
      <p:sp>
        <p:nvSpPr>
          <p:cNvPr id="273" name="Shape 273"/>
          <p:cNvSpPr/>
          <p:nvPr/>
        </p:nvSpPr>
        <p:spPr>
          <a:xfrm>
            <a:off x="570151" y="1057500"/>
            <a:ext cx="2649300" cy="2265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4" name="Shape 274"/>
          <p:cNvSpPr/>
          <p:nvPr/>
        </p:nvSpPr>
        <p:spPr>
          <a:xfrm>
            <a:off x="570150" y="3362575"/>
            <a:ext cx="8003700" cy="1557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4"/>
                                        </p:tgtEl>
                                      </p:cBhvr>
                                    </p:animEffect>
                                    <p:set>
                                      <p:cBhvr>
                                        <p:cTn dur="1" fill="hold">
                                          <p:stCondLst>
                                            <p:cond delay="1000"/>
                                          </p:stCondLst>
                                        </p:cTn>
                                        <p:tgtEl>
                                          <p:spTgt spid="2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3"/>
                                        </p:tgtEl>
                                      </p:cBhvr>
                                    </p:animEffect>
                                    <p:set>
                                      <p:cBhvr>
                                        <p:cTn dur="1" fill="hold">
                                          <p:stCondLst>
                                            <p:cond delay="1000"/>
                                          </p:stCondLst>
                                        </p:cTn>
                                        <p:tgtEl>
                                          <p:spTgt spid="2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idx="1" type="body"/>
          </p:nvPr>
        </p:nvSpPr>
        <p:spPr>
          <a:xfrm>
            <a:off x="311700" y="2165188"/>
            <a:ext cx="7971600" cy="804000"/>
          </a:xfrm>
          <a:prstGeom prst="rect">
            <a:avLst/>
          </a:prstGeom>
        </p:spPr>
        <p:txBody>
          <a:bodyPr anchorCtr="0" anchor="t" bIns="91425" lIns="91425" rIns="91425" tIns="91425">
            <a:noAutofit/>
          </a:bodyPr>
          <a:lstStyle/>
          <a:p>
            <a:pPr indent="-228600" lvl="0" marL="457200" rtl="0">
              <a:spcBef>
                <a:spcPts val="0"/>
              </a:spcBef>
              <a:buClr>
                <a:schemeClr val="dk1"/>
              </a:buClr>
            </a:pPr>
            <a:r>
              <a:rPr lang="en">
                <a:solidFill>
                  <a:schemeClr val="dk1"/>
                </a:solidFill>
              </a:rPr>
              <a:t>Constructs a heat map that displays the change in predicted accessibility from all possible mutations at every position</a:t>
            </a:r>
          </a:p>
        </p:txBody>
      </p:sp>
      <p:sp>
        <p:nvSpPr>
          <p:cNvPr id="280" name="Shape 280"/>
          <p:cNvSpPr txBox="1"/>
          <p:nvPr>
            <p:ph idx="1" type="body"/>
          </p:nvPr>
        </p:nvSpPr>
        <p:spPr>
          <a:xfrm>
            <a:off x="311700" y="1228675"/>
            <a:ext cx="8241000" cy="804000"/>
          </a:xfrm>
          <a:prstGeom prst="rect">
            <a:avLst/>
          </a:prstGeom>
        </p:spPr>
        <p:txBody>
          <a:bodyPr anchorCtr="0" anchor="t" bIns="91425" lIns="91425" rIns="91425" tIns="91425">
            <a:noAutofit/>
          </a:bodyPr>
          <a:lstStyle/>
          <a:p>
            <a:pPr indent="-228600" lvl="0" marL="457200" rtl="0">
              <a:spcBef>
                <a:spcPts val="0"/>
              </a:spcBef>
              <a:buClr>
                <a:schemeClr val="dk1"/>
              </a:buClr>
            </a:pPr>
            <a:r>
              <a:rPr lang="en">
                <a:solidFill>
                  <a:schemeClr val="dk1"/>
                </a:solidFill>
              </a:rPr>
              <a:t>Basset models can be used to predict the functional activity of arbitrary sequences, applying the regulatory grammar that it has learned using ISSM</a:t>
            </a:r>
          </a:p>
        </p:txBody>
      </p:sp>
      <p:pic>
        <p:nvPicPr>
          <p:cNvPr id="281" name="Shape 281"/>
          <p:cNvPicPr preferRelativeResize="0"/>
          <p:nvPr/>
        </p:nvPicPr>
        <p:blipFill rotWithShape="1">
          <a:blip r:embed="rId3">
            <a:alphaModFix/>
          </a:blip>
          <a:srcRect b="-2190" l="0" r="0" t="3968"/>
          <a:stretch/>
        </p:blipFill>
        <p:spPr>
          <a:xfrm>
            <a:off x="442925" y="1228675"/>
            <a:ext cx="8019077" cy="3411175"/>
          </a:xfrm>
          <a:prstGeom prst="rect">
            <a:avLst/>
          </a:prstGeom>
          <a:noFill/>
          <a:ln>
            <a:noFill/>
          </a:ln>
        </p:spPr>
      </p:pic>
      <p:sp>
        <p:nvSpPr>
          <p:cNvPr id="282" name="Shape 282"/>
          <p:cNvSpPr txBox="1"/>
          <p:nvPr>
            <p:ph type="title"/>
          </p:nvPr>
        </p:nvSpPr>
        <p:spPr>
          <a:xfrm>
            <a:off x="311700" y="140225"/>
            <a:ext cx="8520600" cy="1164600"/>
          </a:xfrm>
          <a:prstGeom prst="rect">
            <a:avLst/>
          </a:prstGeom>
        </p:spPr>
        <p:txBody>
          <a:bodyPr anchorCtr="0" anchor="t" bIns="91425" lIns="91425" rIns="91425" tIns="91425">
            <a:noAutofit/>
          </a:bodyPr>
          <a:lstStyle/>
          <a:p>
            <a:pPr indent="0" lvl="0" marL="0" rtl="0" algn="ctr">
              <a:lnSpc>
                <a:spcPct val="115000"/>
              </a:lnSpc>
              <a:spcBef>
                <a:spcPts val="0"/>
              </a:spcBef>
              <a:buNone/>
            </a:pPr>
            <a:r>
              <a:rPr lang="en">
                <a:solidFill>
                  <a:srgbClr val="0000FF"/>
                </a:solidFill>
              </a:rPr>
              <a:t>In silico saturation mutagenesis (ISSM) pinpoints nucleotides driving accessibility</a:t>
            </a:r>
          </a:p>
        </p:txBody>
      </p:sp>
      <p:pic>
        <p:nvPicPr>
          <p:cNvPr id="283" name="Shape 283"/>
          <p:cNvPicPr preferRelativeResize="0"/>
          <p:nvPr/>
        </p:nvPicPr>
        <p:blipFill rotWithShape="1">
          <a:blip r:embed="rId3">
            <a:alphaModFix/>
          </a:blip>
          <a:srcRect b="0" l="0" r="0" t="3306"/>
          <a:stretch/>
        </p:blipFill>
        <p:spPr>
          <a:xfrm>
            <a:off x="442925" y="2920625"/>
            <a:ext cx="8019077" cy="3357751"/>
          </a:xfrm>
          <a:prstGeom prst="rect">
            <a:avLst/>
          </a:prstGeom>
          <a:noFill/>
          <a:ln>
            <a:noFill/>
          </a:ln>
        </p:spPr>
      </p:pic>
      <p:sp>
        <p:nvSpPr>
          <p:cNvPr id="284" name="Shape 284"/>
          <p:cNvSpPr txBox="1"/>
          <p:nvPr>
            <p:ph idx="1" type="body"/>
          </p:nvPr>
        </p:nvSpPr>
        <p:spPr>
          <a:xfrm>
            <a:off x="311700" y="4415925"/>
            <a:ext cx="8520600" cy="804000"/>
          </a:xfrm>
          <a:prstGeom prst="rect">
            <a:avLst/>
          </a:prstGeom>
        </p:spPr>
        <p:txBody>
          <a:bodyPr anchorCtr="0" anchor="t" bIns="91425" lIns="91425" rIns="91425" tIns="91425">
            <a:noAutofit/>
          </a:bodyPr>
          <a:lstStyle/>
          <a:p>
            <a:pPr indent="-228600" lvl="0" marL="457200" rtl="0">
              <a:spcBef>
                <a:spcPts val="0"/>
              </a:spcBef>
              <a:buClr>
                <a:schemeClr val="dk1"/>
              </a:buClr>
            </a:pPr>
            <a:r>
              <a:rPr lang="en">
                <a:solidFill>
                  <a:schemeClr val="dk1"/>
                </a:solidFill>
              </a:rPr>
              <a:t>High loss scores mark positions with existing functional motifs where mutations can damage the motif and decrease accessibility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83"/>
                                        </p:tgtEl>
                                      </p:cBhvr>
                                    </p:animEffect>
                                    <p:set>
                                      <p:cBhvr>
                                        <p:cTn dur="1" fill="hold">
                                          <p:stCondLst>
                                            <p:cond delay="0"/>
                                          </p:stCondLst>
                                        </p:cTn>
                                        <p:tgtEl>
                                          <p:spTgt spid="283"/>
                                        </p:tgtEl>
                                        <p:attrNameLst>
                                          <p:attrName>style.visibility</p:attrName>
                                        </p:attrNameLst>
                                      </p:cBhvr>
                                      <p:to>
                                        <p:strVal val="hidden"/>
                                      </p:to>
                                    </p:set>
                                  </p:childTnLst>
                                </p:cTn>
                              </p:par>
                              <p:par>
                                <p:cTn fill="hold" nodeType="withEffect" presetClass="entr" presetID="2" presetSubtype="4">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
                                        <p:tgtEl>
                                          <p:spTgt spid="2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grpSp>
        <p:nvGrpSpPr>
          <p:cNvPr id="289" name="Shape 289"/>
          <p:cNvGrpSpPr/>
          <p:nvPr/>
        </p:nvGrpSpPr>
        <p:grpSpPr>
          <a:xfrm>
            <a:off x="815825" y="336825"/>
            <a:ext cx="7053109" cy="2383600"/>
            <a:chOff x="815825" y="184425"/>
            <a:chExt cx="7053109" cy="2383600"/>
          </a:xfrm>
        </p:grpSpPr>
        <p:pic>
          <p:nvPicPr>
            <p:cNvPr id="290" name="Shape 290"/>
            <p:cNvPicPr preferRelativeResize="0"/>
            <p:nvPr/>
          </p:nvPicPr>
          <p:blipFill rotWithShape="1">
            <a:blip r:embed="rId3">
              <a:alphaModFix/>
            </a:blip>
            <a:srcRect b="0" l="2429" r="0" t="0"/>
            <a:stretch/>
          </p:blipFill>
          <p:spPr>
            <a:xfrm>
              <a:off x="815825" y="267611"/>
              <a:ext cx="2589736" cy="2243236"/>
            </a:xfrm>
            <a:prstGeom prst="rect">
              <a:avLst/>
            </a:prstGeom>
            <a:noFill/>
            <a:ln>
              <a:noFill/>
            </a:ln>
          </p:spPr>
        </p:pic>
        <p:pic>
          <p:nvPicPr>
            <p:cNvPr id="291" name="Shape 291"/>
            <p:cNvPicPr preferRelativeResize="0"/>
            <p:nvPr/>
          </p:nvPicPr>
          <p:blipFill rotWithShape="1">
            <a:blip r:embed="rId4">
              <a:alphaModFix/>
            </a:blip>
            <a:srcRect b="0" l="3947" r="0" t="0"/>
            <a:stretch/>
          </p:blipFill>
          <p:spPr>
            <a:xfrm>
              <a:off x="3102003" y="184425"/>
              <a:ext cx="2555731" cy="2383600"/>
            </a:xfrm>
            <a:prstGeom prst="rect">
              <a:avLst/>
            </a:prstGeom>
            <a:noFill/>
            <a:ln>
              <a:noFill/>
            </a:ln>
          </p:spPr>
        </p:pic>
        <p:pic>
          <p:nvPicPr>
            <p:cNvPr id="292" name="Shape 292"/>
            <p:cNvPicPr preferRelativeResize="0"/>
            <p:nvPr/>
          </p:nvPicPr>
          <p:blipFill rotWithShape="1">
            <a:blip r:embed="rId5">
              <a:alphaModFix/>
            </a:blip>
            <a:srcRect b="0" l="4942" r="0" t="0"/>
            <a:stretch/>
          </p:blipFill>
          <p:spPr>
            <a:xfrm>
              <a:off x="5313219" y="233617"/>
              <a:ext cx="2555715" cy="2329623"/>
            </a:xfrm>
            <a:prstGeom prst="rect">
              <a:avLst/>
            </a:prstGeom>
            <a:noFill/>
            <a:ln>
              <a:noFill/>
            </a:ln>
          </p:spPr>
        </p:pic>
      </p:grpSp>
      <p:sp>
        <p:nvSpPr>
          <p:cNvPr id="293" name="Shape 293"/>
          <p:cNvSpPr txBox="1"/>
          <p:nvPr/>
        </p:nvSpPr>
        <p:spPr>
          <a:xfrm>
            <a:off x="1578725" y="3999875"/>
            <a:ext cx="5633100" cy="657300"/>
          </a:xfrm>
          <a:prstGeom prst="rect">
            <a:avLst/>
          </a:prstGeom>
          <a:noFill/>
          <a:ln>
            <a:noFill/>
          </a:ln>
        </p:spPr>
        <p:txBody>
          <a:bodyPr anchorCtr="0" anchor="t" bIns="91425" lIns="91425" rIns="91425" tIns="91425">
            <a:noAutofit/>
          </a:bodyPr>
          <a:lstStyle/>
          <a:p>
            <a:pPr lvl="0">
              <a:spcBef>
                <a:spcPts val="0"/>
              </a:spcBef>
              <a:buNone/>
            </a:pPr>
            <a:r>
              <a:rPr lang="en"/>
              <a:t>PhyloP conservation statistics versus Basset’s regressed multi-cell synthesis of ...</a:t>
            </a:r>
          </a:p>
        </p:txBody>
      </p:sp>
      <p:sp>
        <p:nvSpPr>
          <p:cNvPr id="294" name="Shape 294"/>
          <p:cNvSpPr txBox="1"/>
          <p:nvPr/>
        </p:nvSpPr>
        <p:spPr>
          <a:xfrm>
            <a:off x="1715625" y="3124950"/>
            <a:ext cx="1257300" cy="470400"/>
          </a:xfrm>
          <a:prstGeom prst="rect">
            <a:avLst/>
          </a:prstGeom>
          <a:noFill/>
          <a:ln>
            <a:noFill/>
          </a:ln>
        </p:spPr>
        <p:txBody>
          <a:bodyPr anchorCtr="0" anchor="t" bIns="91425" lIns="91425" rIns="91425" tIns="91425">
            <a:noAutofit/>
          </a:bodyPr>
          <a:lstStyle/>
          <a:p>
            <a:pPr lvl="0" algn="ctr">
              <a:spcBef>
                <a:spcPts val="0"/>
              </a:spcBef>
              <a:buClr>
                <a:schemeClr val="dk1"/>
              </a:buClr>
              <a:buFont typeface="Arial"/>
              <a:buNone/>
            </a:pPr>
            <a:r>
              <a:rPr lang="en">
                <a:solidFill>
                  <a:schemeClr val="dk1"/>
                </a:solidFill>
              </a:rPr>
              <a:t>Loss scores</a:t>
            </a:r>
          </a:p>
          <a:p>
            <a:pPr lvl="0" rtl="0">
              <a:spcBef>
                <a:spcPts val="0"/>
              </a:spcBef>
              <a:buNone/>
            </a:pPr>
            <a:r>
              <a:t/>
            </a:r>
            <a:endParaRPr/>
          </a:p>
        </p:txBody>
      </p:sp>
      <p:sp>
        <p:nvSpPr>
          <p:cNvPr id="295" name="Shape 295"/>
          <p:cNvSpPr txBox="1"/>
          <p:nvPr/>
        </p:nvSpPr>
        <p:spPr>
          <a:xfrm>
            <a:off x="3943350" y="3124950"/>
            <a:ext cx="1257300" cy="4704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Gain</a:t>
            </a:r>
            <a:r>
              <a:rPr lang="en">
                <a:solidFill>
                  <a:schemeClr val="dk1"/>
                </a:solidFill>
              </a:rPr>
              <a:t> scores</a:t>
            </a:r>
          </a:p>
          <a:p>
            <a:pPr lvl="0" rtl="0">
              <a:spcBef>
                <a:spcPts val="0"/>
              </a:spcBef>
              <a:buNone/>
            </a:pPr>
            <a:r>
              <a:t/>
            </a:r>
            <a:endParaRPr/>
          </a:p>
        </p:txBody>
      </p:sp>
      <p:sp>
        <p:nvSpPr>
          <p:cNvPr id="296" name="Shape 296"/>
          <p:cNvSpPr txBox="1"/>
          <p:nvPr/>
        </p:nvSpPr>
        <p:spPr>
          <a:xfrm>
            <a:off x="5916825" y="3124950"/>
            <a:ext cx="1709400" cy="4704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Loss + </a:t>
            </a:r>
            <a:r>
              <a:rPr lang="en">
                <a:solidFill>
                  <a:schemeClr val="dk1"/>
                </a:solidFill>
              </a:rPr>
              <a:t>Gain scores</a:t>
            </a:r>
          </a:p>
          <a:p>
            <a:pPr lvl="0" rtl="0">
              <a:spcBef>
                <a:spcPts val="0"/>
              </a:spcBef>
              <a:buNone/>
            </a:pPr>
            <a:r>
              <a:t/>
            </a:r>
            <a:endParaRPr/>
          </a:p>
        </p:txBody>
      </p:sp>
      <p:pic>
        <p:nvPicPr>
          <p:cNvPr id="297" name="Shape 297"/>
          <p:cNvPicPr preferRelativeResize="0"/>
          <p:nvPr/>
        </p:nvPicPr>
        <p:blipFill>
          <a:blip r:embed="rId6">
            <a:alphaModFix/>
          </a:blip>
          <a:stretch>
            <a:fillRect/>
          </a:stretch>
        </p:blipFill>
        <p:spPr>
          <a:xfrm>
            <a:off x="932400" y="2520375"/>
            <a:ext cx="6925752" cy="262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idx="1" type="body"/>
          </p:nvPr>
        </p:nvSpPr>
        <p:spPr>
          <a:xfrm>
            <a:off x="311700" y="3279700"/>
            <a:ext cx="6242400" cy="1164000"/>
          </a:xfrm>
          <a:prstGeom prst="rect">
            <a:avLst/>
          </a:prstGeom>
        </p:spPr>
        <p:txBody>
          <a:bodyPr anchorCtr="0" anchor="t" bIns="91425" lIns="91425" rIns="91425" tIns="91425">
            <a:noAutofit/>
          </a:bodyPr>
          <a:lstStyle/>
          <a:p>
            <a:pPr indent="-228600" lvl="0" marL="457200">
              <a:spcBef>
                <a:spcPts val="0"/>
              </a:spcBef>
              <a:buClr>
                <a:srgbClr val="000000"/>
              </a:buClr>
            </a:pPr>
            <a:r>
              <a:rPr lang="en">
                <a:solidFill>
                  <a:srgbClr val="000000"/>
                </a:solidFill>
              </a:rPr>
              <a:t>A set of 7252 non-coding GWAS SNPs associated with auto-immune disease were analyzed with a statistical method called PICS</a:t>
            </a:r>
          </a:p>
        </p:txBody>
      </p:sp>
      <p:pic>
        <p:nvPicPr>
          <p:cNvPr id="303" name="Shape 303"/>
          <p:cNvPicPr preferRelativeResize="0"/>
          <p:nvPr/>
        </p:nvPicPr>
        <p:blipFill>
          <a:blip r:embed="rId3">
            <a:alphaModFix/>
          </a:blip>
          <a:stretch>
            <a:fillRect/>
          </a:stretch>
        </p:blipFill>
        <p:spPr>
          <a:xfrm>
            <a:off x="6798725" y="1586825"/>
            <a:ext cx="2188725" cy="2462324"/>
          </a:xfrm>
          <a:prstGeom prst="rect">
            <a:avLst/>
          </a:prstGeom>
          <a:noFill/>
          <a:ln>
            <a:noFill/>
          </a:ln>
        </p:spPr>
      </p:pic>
      <p:sp>
        <p:nvSpPr>
          <p:cNvPr id="304" name="Shape 304"/>
          <p:cNvSpPr txBox="1"/>
          <p:nvPr>
            <p:ph idx="1" type="body"/>
          </p:nvPr>
        </p:nvSpPr>
        <p:spPr>
          <a:xfrm>
            <a:off x="311700" y="1750600"/>
            <a:ext cx="6242400" cy="1244400"/>
          </a:xfrm>
          <a:prstGeom prst="rect">
            <a:avLst/>
          </a:prstGeom>
        </p:spPr>
        <p:txBody>
          <a:bodyPr anchorCtr="0" anchor="t" bIns="91425" lIns="91425" rIns="91425" tIns="91425">
            <a:noAutofit/>
          </a:bodyPr>
          <a:lstStyle/>
          <a:p>
            <a:pPr indent="-228600" lvl="0" marL="457200" rtl="0">
              <a:spcBef>
                <a:spcPts val="0"/>
              </a:spcBef>
              <a:buClr>
                <a:srgbClr val="000000"/>
              </a:buClr>
            </a:pPr>
            <a:r>
              <a:rPr lang="en">
                <a:solidFill>
                  <a:srgbClr val="000000"/>
                </a:solidFill>
              </a:rPr>
              <a:t>Genome-wide association studies (GWAS) have uncovered ample noncoding variants associated with physical traits and disease in human populations.</a:t>
            </a:r>
          </a:p>
        </p:txBody>
      </p:sp>
      <p:sp>
        <p:nvSpPr>
          <p:cNvPr id="305" name="Shape 305"/>
          <p:cNvSpPr txBox="1"/>
          <p:nvPr>
            <p:ph type="title"/>
          </p:nvPr>
        </p:nvSpPr>
        <p:spPr>
          <a:xfrm>
            <a:off x="311700" y="140225"/>
            <a:ext cx="8520600" cy="572700"/>
          </a:xfrm>
          <a:prstGeom prst="rect">
            <a:avLst/>
          </a:prstGeom>
        </p:spPr>
        <p:txBody>
          <a:bodyPr anchorCtr="0" anchor="t" bIns="91425" lIns="91425" rIns="91425" tIns="91425">
            <a:noAutofit/>
          </a:bodyPr>
          <a:lstStyle/>
          <a:p>
            <a:pPr indent="-69850" lvl="0" marL="0" rtl="0" algn="ctr">
              <a:lnSpc>
                <a:spcPct val="115000"/>
              </a:lnSpc>
              <a:spcBef>
                <a:spcPts val="0"/>
              </a:spcBef>
              <a:buClr>
                <a:schemeClr val="dk1"/>
              </a:buClr>
              <a:buSzPct val="39285"/>
              <a:buFont typeface="Arial"/>
              <a:buNone/>
            </a:pPr>
            <a:r>
              <a:rPr lang="en">
                <a:solidFill>
                  <a:srgbClr val="0000FF"/>
                </a:solidFill>
              </a:rPr>
              <a:t>Basset predicts greater accessibility changes for likely causal GWAS SNPs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nvSpPr>
        <p:spPr>
          <a:xfrm>
            <a:off x="110100" y="3142931"/>
            <a:ext cx="8229600" cy="1041000"/>
          </a:xfrm>
          <a:prstGeom prst="rect">
            <a:avLst/>
          </a:prstGeom>
          <a:noFill/>
          <a:ln>
            <a:noFill/>
          </a:ln>
        </p:spPr>
        <p:txBody>
          <a:bodyPr anchorCtr="0" anchor="t" bIns="91425" lIns="91425" rIns="91425" tIns="91425">
            <a:noAutofit/>
          </a:bodyPr>
          <a:lstStyle/>
          <a:p>
            <a:pPr indent="-342900" lvl="0" marL="457200" rtl="0">
              <a:spcBef>
                <a:spcPts val="0"/>
              </a:spcBef>
              <a:buSzPct val="100000"/>
              <a:buChar char="●"/>
            </a:pPr>
            <a:r>
              <a:rPr lang="en" sz="1800"/>
              <a:t>It has been hypothesized to regulate </a:t>
            </a:r>
            <a:r>
              <a:rPr lang="en" sz="1800">
                <a:solidFill>
                  <a:srgbClr val="0000FF"/>
                </a:solidFill>
              </a:rPr>
              <a:t>TYR</a:t>
            </a:r>
            <a:r>
              <a:rPr lang="en" sz="1800"/>
              <a:t>, which offers a plausible mechanism for the skin color disease </a:t>
            </a:r>
            <a:r>
              <a:rPr lang="en" sz="1800">
                <a:solidFill>
                  <a:srgbClr val="0000FF"/>
                </a:solidFill>
              </a:rPr>
              <a:t>vitiligo</a:t>
            </a:r>
            <a:r>
              <a:rPr lang="en" sz="1800"/>
              <a:t>.</a:t>
            </a:r>
          </a:p>
        </p:txBody>
      </p:sp>
      <p:sp>
        <p:nvSpPr>
          <p:cNvPr id="311" name="Shape 311"/>
          <p:cNvSpPr txBox="1"/>
          <p:nvPr/>
        </p:nvSpPr>
        <p:spPr>
          <a:xfrm>
            <a:off x="110100" y="1859006"/>
            <a:ext cx="8229600" cy="1041000"/>
          </a:xfrm>
          <a:prstGeom prst="rect">
            <a:avLst/>
          </a:prstGeom>
          <a:noFill/>
          <a:ln>
            <a:noFill/>
          </a:ln>
        </p:spPr>
        <p:txBody>
          <a:bodyPr anchorCtr="0" anchor="t" bIns="91425" lIns="91425" rIns="91425" tIns="91425">
            <a:noAutofit/>
          </a:bodyPr>
          <a:lstStyle/>
          <a:p>
            <a:pPr indent="-342900" lvl="0" marL="457200">
              <a:spcBef>
                <a:spcPts val="0"/>
              </a:spcBef>
              <a:buSzPct val="100000"/>
              <a:buChar char="●"/>
            </a:pPr>
            <a:r>
              <a:rPr lang="en" sz="1800"/>
              <a:t>Among the agreements with PICS was rs4409785, associated with</a:t>
            </a:r>
            <a:r>
              <a:rPr lang="en" sz="1800">
                <a:solidFill>
                  <a:srgbClr val="0000FF"/>
                </a:solidFill>
              </a:rPr>
              <a:t> vitiligo</a:t>
            </a:r>
            <a:r>
              <a:rPr lang="en" sz="1800"/>
              <a:t>, rheumatoid arthritis, and immune mechanisms in multiple sclerosis</a:t>
            </a:r>
          </a:p>
        </p:txBody>
      </p:sp>
      <p:pic>
        <p:nvPicPr>
          <p:cNvPr id="312" name="Shape 312"/>
          <p:cNvPicPr preferRelativeResize="0"/>
          <p:nvPr/>
        </p:nvPicPr>
        <p:blipFill>
          <a:blip r:embed="rId3">
            <a:alphaModFix/>
          </a:blip>
          <a:stretch>
            <a:fillRect/>
          </a:stretch>
        </p:blipFill>
        <p:spPr>
          <a:xfrm>
            <a:off x="-3" y="1018100"/>
            <a:ext cx="8339626" cy="4125400"/>
          </a:xfrm>
          <a:prstGeom prst="rect">
            <a:avLst/>
          </a:prstGeom>
          <a:noFill/>
          <a:ln>
            <a:noFill/>
          </a:ln>
        </p:spPr>
      </p:pic>
      <p:sp>
        <p:nvSpPr>
          <p:cNvPr id="313" name="Shape 313"/>
          <p:cNvSpPr/>
          <p:nvPr/>
        </p:nvSpPr>
        <p:spPr>
          <a:xfrm>
            <a:off x="-185900" y="1018100"/>
            <a:ext cx="464700" cy="236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314" name="Shape 314"/>
          <p:cNvSpPr txBox="1"/>
          <p:nvPr>
            <p:ph type="title"/>
          </p:nvPr>
        </p:nvSpPr>
        <p:spPr>
          <a:xfrm>
            <a:off x="311700" y="140225"/>
            <a:ext cx="8520600" cy="572700"/>
          </a:xfrm>
          <a:prstGeom prst="rect">
            <a:avLst/>
          </a:prstGeom>
        </p:spPr>
        <p:txBody>
          <a:bodyPr anchorCtr="0" anchor="t" bIns="91425" lIns="91425" rIns="91425" tIns="91425">
            <a:noAutofit/>
          </a:bodyPr>
          <a:lstStyle/>
          <a:p>
            <a:pPr indent="-69850" lvl="0" marL="0" rtl="0" algn="ctr">
              <a:lnSpc>
                <a:spcPct val="115000"/>
              </a:lnSpc>
              <a:spcBef>
                <a:spcPts val="0"/>
              </a:spcBef>
              <a:buClr>
                <a:schemeClr val="dk1"/>
              </a:buClr>
              <a:buSzPct val="39285"/>
              <a:buFont typeface="Arial"/>
              <a:buNone/>
            </a:pPr>
            <a:r>
              <a:rPr lang="en">
                <a:solidFill>
                  <a:srgbClr val="0000FF"/>
                </a:solidFill>
              </a:rPr>
              <a:t>Basset predicts greater accessibility changes for likely causal GWAS SNPs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pic>
        <p:nvPicPr>
          <p:cNvPr id="319" name="Shape 319"/>
          <p:cNvPicPr preferRelativeResize="0"/>
          <p:nvPr/>
        </p:nvPicPr>
        <p:blipFill>
          <a:blip r:embed="rId3">
            <a:alphaModFix/>
          </a:blip>
          <a:stretch>
            <a:fillRect/>
          </a:stretch>
        </p:blipFill>
        <p:spPr>
          <a:xfrm>
            <a:off x="1376300" y="1307999"/>
            <a:ext cx="6134773" cy="3834250"/>
          </a:xfrm>
          <a:prstGeom prst="rect">
            <a:avLst/>
          </a:prstGeom>
          <a:noFill/>
          <a:ln>
            <a:noFill/>
          </a:ln>
        </p:spPr>
      </p:pic>
      <p:sp>
        <p:nvSpPr>
          <p:cNvPr id="320" name="Shape 320"/>
          <p:cNvSpPr txBox="1"/>
          <p:nvPr>
            <p:ph type="title"/>
          </p:nvPr>
        </p:nvSpPr>
        <p:spPr>
          <a:xfrm>
            <a:off x="311700" y="140225"/>
            <a:ext cx="8520600" cy="572700"/>
          </a:xfrm>
          <a:prstGeom prst="rect">
            <a:avLst/>
          </a:prstGeom>
        </p:spPr>
        <p:txBody>
          <a:bodyPr anchorCtr="0" anchor="t" bIns="91425" lIns="91425" rIns="91425" tIns="91425">
            <a:noAutofit/>
          </a:bodyPr>
          <a:lstStyle/>
          <a:p>
            <a:pPr indent="-69850" lvl="0" marL="0" rtl="0" algn="ctr">
              <a:lnSpc>
                <a:spcPct val="115000"/>
              </a:lnSpc>
              <a:spcBef>
                <a:spcPts val="0"/>
              </a:spcBef>
              <a:buClr>
                <a:schemeClr val="dk1"/>
              </a:buClr>
              <a:buSzPct val="39285"/>
              <a:buFont typeface="Arial"/>
              <a:buNone/>
            </a:pPr>
            <a:r>
              <a:rPr lang="en">
                <a:solidFill>
                  <a:srgbClr val="0000FF"/>
                </a:solidFill>
              </a:rPr>
              <a:t>Basset predicts greater accessibility changes for likely causal GWAS SNPs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title"/>
          </p:nvPr>
        </p:nvSpPr>
        <p:spPr>
          <a:xfrm>
            <a:off x="311700" y="140225"/>
            <a:ext cx="8520600" cy="572700"/>
          </a:xfrm>
          <a:prstGeom prst="rect">
            <a:avLst/>
          </a:prstGeom>
        </p:spPr>
        <p:txBody>
          <a:bodyPr anchorCtr="0" anchor="t" bIns="91425" lIns="91425" rIns="91425" tIns="91425">
            <a:noAutofit/>
          </a:bodyPr>
          <a:lstStyle/>
          <a:p>
            <a:pPr lvl="0" algn="ctr">
              <a:spcBef>
                <a:spcPts val="0"/>
              </a:spcBef>
              <a:buNone/>
            </a:pPr>
            <a:r>
              <a:rPr lang="en">
                <a:solidFill>
                  <a:srgbClr val="0000FF"/>
                </a:solidFill>
              </a:rPr>
              <a:t>Discussion</a:t>
            </a:r>
          </a:p>
        </p:txBody>
      </p:sp>
      <p:pic>
        <p:nvPicPr>
          <p:cNvPr id="326" name="Shape 326"/>
          <p:cNvPicPr preferRelativeResize="0"/>
          <p:nvPr/>
        </p:nvPicPr>
        <p:blipFill>
          <a:blip r:embed="rId3">
            <a:alphaModFix/>
          </a:blip>
          <a:stretch>
            <a:fillRect/>
          </a:stretch>
        </p:blipFill>
        <p:spPr>
          <a:xfrm>
            <a:off x="7103649" y="370075"/>
            <a:ext cx="1855923" cy="2060074"/>
          </a:xfrm>
          <a:prstGeom prst="rect">
            <a:avLst/>
          </a:prstGeom>
          <a:noFill/>
          <a:ln>
            <a:noFill/>
          </a:ln>
        </p:spPr>
      </p:pic>
      <p:sp>
        <p:nvSpPr>
          <p:cNvPr id="327" name="Shape 327"/>
          <p:cNvSpPr txBox="1"/>
          <p:nvPr>
            <p:ph type="title"/>
          </p:nvPr>
        </p:nvSpPr>
        <p:spPr>
          <a:xfrm>
            <a:off x="311700" y="781732"/>
            <a:ext cx="6427500" cy="572700"/>
          </a:xfrm>
          <a:prstGeom prst="rect">
            <a:avLst/>
          </a:prstGeom>
        </p:spPr>
        <p:txBody>
          <a:bodyPr anchorCtr="0" anchor="t" bIns="91425" lIns="91425" rIns="91425" tIns="91425">
            <a:noAutofit/>
          </a:bodyPr>
          <a:lstStyle/>
          <a:p>
            <a:pPr indent="-342900" lvl="0" marL="457200" rtl="0">
              <a:spcBef>
                <a:spcPts val="0"/>
              </a:spcBef>
              <a:buClr>
                <a:srgbClr val="0000FF"/>
              </a:buClr>
              <a:buSzPct val="100000"/>
              <a:buChar char="●"/>
            </a:pPr>
            <a:r>
              <a:rPr lang="en" sz="1800">
                <a:solidFill>
                  <a:srgbClr val="0000FF"/>
                </a:solidFill>
              </a:rPr>
              <a:t>Basset i</a:t>
            </a:r>
            <a:r>
              <a:rPr lang="en" sz="1800">
                <a:solidFill>
                  <a:srgbClr val="000000"/>
                </a:solidFill>
              </a:rPr>
              <a:t>s an open source package to apply deep CNNs to learn DNA sequence activity. </a:t>
            </a:r>
          </a:p>
        </p:txBody>
      </p:sp>
      <p:sp>
        <p:nvSpPr>
          <p:cNvPr id="328" name="Shape 328"/>
          <p:cNvSpPr txBox="1"/>
          <p:nvPr>
            <p:ph type="title"/>
          </p:nvPr>
        </p:nvSpPr>
        <p:spPr>
          <a:xfrm>
            <a:off x="311700" y="1447200"/>
            <a:ext cx="6427500" cy="10455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Char char="●"/>
            </a:pPr>
            <a:r>
              <a:rPr lang="en" sz="1800">
                <a:solidFill>
                  <a:srgbClr val="000000"/>
                </a:solidFill>
              </a:rPr>
              <a:t>Effectively learns the complex code of DNA accessibility across many cell types and substantially surpasses the predictive accuracy of the present state of the art.</a:t>
            </a:r>
          </a:p>
        </p:txBody>
      </p:sp>
      <p:sp>
        <p:nvSpPr>
          <p:cNvPr id="329" name="Shape 329"/>
          <p:cNvSpPr txBox="1"/>
          <p:nvPr>
            <p:ph type="title"/>
          </p:nvPr>
        </p:nvSpPr>
        <p:spPr>
          <a:xfrm>
            <a:off x="311700" y="2417575"/>
            <a:ext cx="6427500" cy="10455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Char char="●"/>
            </a:pPr>
            <a:r>
              <a:rPr lang="en" sz="1800">
                <a:solidFill>
                  <a:srgbClr val="000000"/>
                </a:solidFill>
              </a:rPr>
              <a:t>NNs trained via stochastic gradient descent scale very well to large data sets, allowing us to learn good parameters within a general and expressive model structure.</a:t>
            </a:r>
          </a:p>
        </p:txBody>
      </p:sp>
      <p:sp>
        <p:nvSpPr>
          <p:cNvPr id="330" name="Shape 330"/>
          <p:cNvSpPr txBox="1"/>
          <p:nvPr>
            <p:ph type="title"/>
          </p:nvPr>
        </p:nvSpPr>
        <p:spPr>
          <a:xfrm>
            <a:off x="311700" y="3607975"/>
            <a:ext cx="6427500" cy="10455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Char char="●"/>
            </a:pPr>
            <a:r>
              <a:rPr lang="en" sz="1800">
                <a:solidFill>
                  <a:srgbClr val="000000"/>
                </a:solidFill>
              </a:rPr>
              <a:t>Researcher can learn a cell’s chromatin accessibility code and annotate every mutation in the genome with its influence on present accessibility and latent potential for accessibility with just </a:t>
            </a:r>
            <a:r>
              <a:rPr lang="en" sz="1800"/>
              <a:t>a single sequencing assay in their cell type of interest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ph type="title"/>
          </p:nvPr>
        </p:nvSpPr>
        <p:spPr>
          <a:xfrm>
            <a:off x="311700" y="140225"/>
            <a:ext cx="8520600" cy="572700"/>
          </a:xfrm>
          <a:prstGeom prst="rect">
            <a:avLst/>
          </a:prstGeom>
        </p:spPr>
        <p:txBody>
          <a:bodyPr anchorCtr="0" anchor="t" bIns="91425" lIns="91425" rIns="91425" tIns="91425">
            <a:noAutofit/>
          </a:bodyPr>
          <a:lstStyle/>
          <a:p>
            <a:pPr lvl="0" rtl="0" algn="ctr">
              <a:spcBef>
                <a:spcPts val="0"/>
              </a:spcBef>
              <a:buNone/>
            </a:pPr>
            <a:r>
              <a:rPr lang="en">
                <a:solidFill>
                  <a:srgbClr val="0000FF"/>
                </a:solidFill>
              </a:rPr>
              <a:t>Caveats</a:t>
            </a:r>
          </a:p>
        </p:txBody>
      </p:sp>
      <p:pic>
        <p:nvPicPr>
          <p:cNvPr id="336" name="Shape 336"/>
          <p:cNvPicPr preferRelativeResize="0"/>
          <p:nvPr/>
        </p:nvPicPr>
        <p:blipFill>
          <a:blip r:embed="rId3">
            <a:alphaModFix/>
          </a:blip>
          <a:stretch>
            <a:fillRect/>
          </a:stretch>
        </p:blipFill>
        <p:spPr>
          <a:xfrm>
            <a:off x="7103649" y="370075"/>
            <a:ext cx="1855923" cy="2060074"/>
          </a:xfrm>
          <a:prstGeom prst="rect">
            <a:avLst/>
          </a:prstGeom>
          <a:noFill/>
          <a:ln>
            <a:noFill/>
          </a:ln>
        </p:spPr>
      </p:pic>
      <p:sp>
        <p:nvSpPr>
          <p:cNvPr id="337" name="Shape 337"/>
          <p:cNvSpPr txBox="1"/>
          <p:nvPr>
            <p:ph type="title"/>
          </p:nvPr>
        </p:nvSpPr>
        <p:spPr>
          <a:xfrm>
            <a:off x="311700" y="781732"/>
            <a:ext cx="6427500" cy="5727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Char char="●"/>
            </a:pPr>
            <a:r>
              <a:rPr lang="en" sz="1800">
                <a:solidFill>
                  <a:srgbClr val="000000"/>
                </a:solidFill>
              </a:rPr>
              <a:t>TensorFlow is becoming the standard for Neural Network development and </a:t>
            </a:r>
            <a:r>
              <a:rPr lang="en" sz="1800">
                <a:solidFill>
                  <a:srgbClr val="0000FF"/>
                </a:solidFill>
              </a:rPr>
              <a:t>Basset</a:t>
            </a:r>
            <a:r>
              <a:rPr lang="en" sz="1800">
                <a:solidFill>
                  <a:srgbClr val="000000"/>
                </a:solidFill>
              </a:rPr>
              <a:t> does not use it.</a:t>
            </a:r>
          </a:p>
        </p:txBody>
      </p:sp>
      <p:sp>
        <p:nvSpPr>
          <p:cNvPr id="338" name="Shape 338"/>
          <p:cNvSpPr txBox="1"/>
          <p:nvPr>
            <p:ph type="title"/>
          </p:nvPr>
        </p:nvSpPr>
        <p:spPr>
          <a:xfrm>
            <a:off x="311700" y="1599600"/>
            <a:ext cx="6427500" cy="8694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Char char="●"/>
            </a:pPr>
            <a:r>
              <a:rPr lang="en" sz="1800">
                <a:solidFill>
                  <a:srgbClr val="000000"/>
                </a:solidFill>
              </a:rPr>
              <a:t>Only trained on DNase-seq data which doesn’t capture epigenetic effects </a:t>
            </a:r>
          </a:p>
        </p:txBody>
      </p:sp>
      <p:sp>
        <p:nvSpPr>
          <p:cNvPr id="339" name="Shape 339"/>
          <p:cNvSpPr txBox="1"/>
          <p:nvPr>
            <p:ph type="title"/>
          </p:nvPr>
        </p:nvSpPr>
        <p:spPr>
          <a:xfrm>
            <a:off x="311700" y="2569975"/>
            <a:ext cx="6427500" cy="10455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Char char="●"/>
            </a:pPr>
            <a:r>
              <a:rPr lang="en" sz="1800">
                <a:solidFill>
                  <a:srgbClr val="000000"/>
                </a:solidFill>
              </a:rPr>
              <a:t>The paper seems to be very exploratory and its case studies often leave much to be further researched.</a:t>
            </a:r>
          </a:p>
        </p:txBody>
      </p:sp>
      <p:sp>
        <p:nvSpPr>
          <p:cNvPr id="340" name="Shape 340"/>
          <p:cNvSpPr txBox="1"/>
          <p:nvPr>
            <p:ph type="title"/>
          </p:nvPr>
        </p:nvSpPr>
        <p:spPr>
          <a:xfrm>
            <a:off x="311700" y="3607975"/>
            <a:ext cx="6427500" cy="10455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Char char="●"/>
            </a:pPr>
            <a:r>
              <a:rPr lang="en" sz="1800">
                <a:solidFill>
                  <a:srgbClr val="000000"/>
                </a:solidFill>
              </a:rPr>
              <a:t>Realistically, the results are still a very far away from achieving informing personalized medicine.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Questions?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Non-coding DNA and personalized Medicine</a:t>
            </a:r>
          </a:p>
        </p:txBody>
      </p:sp>
      <p:sp>
        <p:nvSpPr>
          <p:cNvPr id="76" name="Shape 76"/>
          <p:cNvSpPr/>
          <p:nvPr/>
        </p:nvSpPr>
        <p:spPr>
          <a:xfrm>
            <a:off x="790525" y="1616432"/>
            <a:ext cx="2418706" cy="2678301"/>
          </a:xfrm>
          <a:custGeom>
            <a:pathLst>
              <a:path extrusionOk="0" h="43419" w="37284">
                <a:moveTo>
                  <a:pt x="0" y="43419"/>
                </a:moveTo>
                <a:cubicBezTo>
                  <a:pt x="629" y="40980"/>
                  <a:pt x="392" y="32013"/>
                  <a:pt x="3775" y="28789"/>
                </a:cubicBezTo>
                <a:cubicBezTo>
                  <a:pt x="7157" y="25564"/>
                  <a:pt x="16911" y="27216"/>
                  <a:pt x="20294" y="24070"/>
                </a:cubicBezTo>
                <a:cubicBezTo>
                  <a:pt x="23676" y="20923"/>
                  <a:pt x="21237" y="13922"/>
                  <a:pt x="24069" y="9911"/>
                </a:cubicBezTo>
                <a:cubicBezTo>
                  <a:pt x="26900" y="5899"/>
                  <a:pt x="35081" y="1651"/>
                  <a:pt x="37284" y="0"/>
                </a:cubicBezTo>
              </a:path>
            </a:pathLst>
          </a:custGeom>
          <a:noFill/>
          <a:ln cap="flat" cmpd="sng" w="76200">
            <a:solidFill>
              <a:srgbClr val="0000FF"/>
            </a:solidFill>
            <a:prstDash val="solid"/>
            <a:round/>
            <a:headEnd len="lg" w="lg" type="none"/>
            <a:tailEnd len="lg" w="lg" type="none"/>
          </a:ln>
        </p:spPr>
      </p:sp>
      <p:grpSp>
        <p:nvGrpSpPr>
          <p:cNvPr id="77" name="Shape 77"/>
          <p:cNvGrpSpPr/>
          <p:nvPr/>
        </p:nvGrpSpPr>
        <p:grpSpPr>
          <a:xfrm>
            <a:off x="695008" y="1768822"/>
            <a:ext cx="3302489" cy="3501248"/>
            <a:chOff x="695008" y="1768822"/>
            <a:chExt cx="3302489" cy="3501248"/>
          </a:xfrm>
        </p:grpSpPr>
        <p:cxnSp>
          <p:nvCxnSpPr>
            <p:cNvPr id="78" name="Shape 78"/>
            <p:cNvCxnSpPr/>
            <p:nvPr/>
          </p:nvCxnSpPr>
          <p:spPr>
            <a:xfrm>
              <a:off x="695008" y="2965745"/>
              <a:ext cx="706200" cy="1095899"/>
            </a:xfrm>
            <a:prstGeom prst="straightConnector1">
              <a:avLst/>
            </a:prstGeom>
            <a:noFill/>
            <a:ln cap="flat" cmpd="sng" w="19050">
              <a:solidFill>
                <a:schemeClr val="dk2"/>
              </a:solidFill>
              <a:prstDash val="dot"/>
              <a:round/>
              <a:headEnd len="lg" w="lg" type="none"/>
              <a:tailEnd len="lg" w="lg" type="none"/>
            </a:ln>
          </p:spPr>
        </p:cxnSp>
        <p:cxnSp>
          <p:nvCxnSpPr>
            <p:cNvPr id="79" name="Shape 79"/>
            <p:cNvCxnSpPr/>
            <p:nvPr/>
          </p:nvCxnSpPr>
          <p:spPr>
            <a:xfrm>
              <a:off x="2362222" y="1768822"/>
              <a:ext cx="706200" cy="1095900"/>
            </a:xfrm>
            <a:prstGeom prst="straightConnector1">
              <a:avLst/>
            </a:prstGeom>
            <a:noFill/>
            <a:ln cap="flat" cmpd="sng" w="19050">
              <a:solidFill>
                <a:schemeClr val="dk2"/>
              </a:solidFill>
              <a:prstDash val="dot"/>
              <a:round/>
              <a:headEnd len="lg" w="lg" type="none"/>
              <a:tailEnd len="lg" w="lg" type="none"/>
            </a:ln>
          </p:spPr>
        </p:cxnSp>
        <p:sp>
          <p:nvSpPr>
            <p:cNvPr id="80" name="Shape 80"/>
            <p:cNvSpPr txBox="1"/>
            <p:nvPr/>
          </p:nvSpPr>
          <p:spPr>
            <a:xfrm rot="-1989836">
              <a:off x="1583267" y="3887565"/>
              <a:ext cx="2392162" cy="792809"/>
            </a:xfrm>
            <a:prstGeom prst="rect">
              <a:avLst/>
            </a:prstGeom>
            <a:noFill/>
            <a:ln>
              <a:noFill/>
            </a:ln>
          </p:spPr>
          <p:txBody>
            <a:bodyPr anchorCtr="0" anchor="t" bIns="91425" lIns="91425" rIns="91425" tIns="91425">
              <a:noAutofit/>
            </a:bodyPr>
            <a:lstStyle/>
            <a:p>
              <a:pPr lvl="0" algn="ctr">
                <a:spcBef>
                  <a:spcPts val="0"/>
                </a:spcBef>
                <a:buNone/>
              </a:pPr>
              <a:r>
                <a:rPr lang="en" sz="2400"/>
                <a:t>Intron (non-coding)</a:t>
              </a:r>
            </a:p>
          </p:txBody>
        </p:sp>
        <p:sp>
          <p:nvSpPr>
            <p:cNvPr id="81" name="Shape 81"/>
            <p:cNvSpPr/>
            <p:nvPr/>
          </p:nvSpPr>
          <p:spPr>
            <a:xfrm rot="3334690">
              <a:off x="2195942" y="2657918"/>
              <a:ext cx="377864" cy="2045763"/>
            </a:xfrm>
            <a:prstGeom prst="rightBrace">
              <a:avLst>
                <a:gd fmla="val 8333" name="adj1"/>
                <a:gd fmla="val 50000" name="adj2"/>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82" name="Shape 82"/>
          <p:cNvSpPr txBox="1"/>
          <p:nvPr>
            <p:ph type="title"/>
          </p:nvPr>
        </p:nvSpPr>
        <p:spPr>
          <a:xfrm>
            <a:off x="4546925" y="2361600"/>
            <a:ext cx="4754700" cy="1048200"/>
          </a:xfrm>
          <a:prstGeom prst="rect">
            <a:avLst/>
          </a:prstGeom>
        </p:spPr>
        <p:txBody>
          <a:bodyPr anchorCtr="0" anchor="t" bIns="91425" lIns="91425" rIns="91425" tIns="91425">
            <a:noAutofit/>
          </a:bodyPr>
          <a:lstStyle/>
          <a:p>
            <a:pPr lvl="0" rtl="0">
              <a:spcBef>
                <a:spcPts val="0"/>
              </a:spcBef>
              <a:buNone/>
            </a:pPr>
            <a:r>
              <a:rPr lang="en"/>
              <a:t>Can we relate non-coding DNA with phenotypes?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Non-coding DNA and personalized Medicine</a:t>
            </a:r>
          </a:p>
        </p:txBody>
      </p:sp>
      <p:sp>
        <p:nvSpPr>
          <p:cNvPr id="88" name="Shape 88"/>
          <p:cNvSpPr/>
          <p:nvPr/>
        </p:nvSpPr>
        <p:spPr>
          <a:xfrm>
            <a:off x="790525" y="1616432"/>
            <a:ext cx="2418706" cy="2678301"/>
          </a:xfrm>
          <a:custGeom>
            <a:pathLst>
              <a:path extrusionOk="0" h="43419" w="37284">
                <a:moveTo>
                  <a:pt x="0" y="43419"/>
                </a:moveTo>
                <a:cubicBezTo>
                  <a:pt x="629" y="40980"/>
                  <a:pt x="392" y="32013"/>
                  <a:pt x="3775" y="28789"/>
                </a:cubicBezTo>
                <a:cubicBezTo>
                  <a:pt x="7157" y="25564"/>
                  <a:pt x="16911" y="27216"/>
                  <a:pt x="20294" y="24070"/>
                </a:cubicBezTo>
                <a:cubicBezTo>
                  <a:pt x="23676" y="20923"/>
                  <a:pt x="21237" y="13922"/>
                  <a:pt x="24069" y="9911"/>
                </a:cubicBezTo>
                <a:cubicBezTo>
                  <a:pt x="26900" y="5899"/>
                  <a:pt x="35081" y="1651"/>
                  <a:pt x="37284" y="0"/>
                </a:cubicBezTo>
              </a:path>
            </a:pathLst>
          </a:custGeom>
          <a:noFill/>
          <a:ln cap="flat" cmpd="sng" w="76200">
            <a:solidFill>
              <a:srgbClr val="0000FF"/>
            </a:solidFill>
            <a:prstDash val="solid"/>
            <a:round/>
            <a:headEnd len="lg" w="lg" type="none"/>
            <a:tailEnd len="lg" w="lg" type="none"/>
          </a:ln>
        </p:spPr>
      </p:sp>
      <p:grpSp>
        <p:nvGrpSpPr>
          <p:cNvPr id="89" name="Shape 89"/>
          <p:cNvGrpSpPr/>
          <p:nvPr/>
        </p:nvGrpSpPr>
        <p:grpSpPr>
          <a:xfrm>
            <a:off x="695008" y="1768822"/>
            <a:ext cx="2373413" cy="2292823"/>
            <a:chOff x="695008" y="1768822"/>
            <a:chExt cx="2373413" cy="2292823"/>
          </a:xfrm>
        </p:grpSpPr>
        <p:cxnSp>
          <p:nvCxnSpPr>
            <p:cNvPr id="90" name="Shape 90"/>
            <p:cNvCxnSpPr/>
            <p:nvPr/>
          </p:nvCxnSpPr>
          <p:spPr>
            <a:xfrm>
              <a:off x="695008" y="2965745"/>
              <a:ext cx="706200" cy="1095899"/>
            </a:xfrm>
            <a:prstGeom prst="straightConnector1">
              <a:avLst/>
            </a:prstGeom>
            <a:noFill/>
            <a:ln cap="flat" cmpd="sng" w="19050">
              <a:solidFill>
                <a:schemeClr val="dk2"/>
              </a:solidFill>
              <a:prstDash val="dot"/>
              <a:round/>
              <a:headEnd len="lg" w="lg" type="none"/>
              <a:tailEnd len="lg" w="lg" type="none"/>
            </a:ln>
          </p:spPr>
        </p:cxnSp>
        <p:cxnSp>
          <p:nvCxnSpPr>
            <p:cNvPr id="91" name="Shape 91"/>
            <p:cNvCxnSpPr/>
            <p:nvPr/>
          </p:nvCxnSpPr>
          <p:spPr>
            <a:xfrm>
              <a:off x="2362222" y="1768822"/>
              <a:ext cx="706200" cy="1095900"/>
            </a:xfrm>
            <a:prstGeom prst="straightConnector1">
              <a:avLst/>
            </a:prstGeom>
            <a:noFill/>
            <a:ln cap="flat" cmpd="sng" w="19050">
              <a:solidFill>
                <a:schemeClr val="dk2"/>
              </a:solidFill>
              <a:prstDash val="dot"/>
              <a:round/>
              <a:headEnd len="lg" w="lg" type="none"/>
              <a:tailEnd len="lg" w="lg" type="none"/>
            </a:ln>
          </p:spPr>
        </p:cxnSp>
      </p:grpSp>
      <p:sp>
        <p:nvSpPr>
          <p:cNvPr id="92" name="Shape 92"/>
          <p:cNvSpPr/>
          <p:nvPr/>
        </p:nvSpPr>
        <p:spPr>
          <a:xfrm>
            <a:off x="1073685" y="2105575"/>
            <a:ext cx="1144499" cy="1114200"/>
          </a:xfrm>
          <a:prstGeom prst="ellipse">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93" name="Shape 93"/>
          <p:cNvGrpSpPr/>
          <p:nvPr/>
        </p:nvGrpSpPr>
        <p:grpSpPr>
          <a:xfrm>
            <a:off x="1645935" y="2522648"/>
            <a:ext cx="824651" cy="910726"/>
            <a:chOff x="1645935" y="2522648"/>
            <a:chExt cx="824651" cy="910726"/>
          </a:xfrm>
        </p:grpSpPr>
        <p:cxnSp>
          <p:nvCxnSpPr>
            <p:cNvPr id="94" name="Shape 94"/>
            <p:cNvCxnSpPr>
              <a:stCxn id="92" idx="4"/>
            </p:cNvCxnSpPr>
            <p:nvPr/>
          </p:nvCxnSpPr>
          <p:spPr>
            <a:xfrm>
              <a:off x="1645935" y="3219775"/>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95" name="Shape 95"/>
            <p:cNvCxnSpPr/>
            <p:nvPr/>
          </p:nvCxnSpPr>
          <p:spPr>
            <a:xfrm>
              <a:off x="1798335" y="3196177"/>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96" name="Shape 96"/>
            <p:cNvCxnSpPr/>
            <p:nvPr/>
          </p:nvCxnSpPr>
          <p:spPr>
            <a:xfrm>
              <a:off x="1950735" y="3172580"/>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97" name="Shape 97"/>
            <p:cNvCxnSpPr/>
            <p:nvPr/>
          </p:nvCxnSpPr>
          <p:spPr>
            <a:xfrm rot="-4762821">
              <a:off x="2338935" y="2758044"/>
              <a:ext cx="29301" cy="213590"/>
            </a:xfrm>
            <a:prstGeom prst="straightConnector1">
              <a:avLst/>
            </a:prstGeom>
            <a:noFill/>
            <a:ln cap="flat" cmpd="sng" w="38100">
              <a:solidFill>
                <a:srgbClr val="FF00FF"/>
              </a:solidFill>
              <a:prstDash val="solid"/>
              <a:round/>
              <a:headEnd len="lg" w="lg" type="none"/>
              <a:tailEnd len="lg" w="lg" type="none"/>
            </a:ln>
          </p:spPr>
        </p:cxnSp>
        <p:cxnSp>
          <p:nvCxnSpPr>
            <p:cNvPr id="98" name="Shape 98"/>
            <p:cNvCxnSpPr/>
            <p:nvPr/>
          </p:nvCxnSpPr>
          <p:spPr>
            <a:xfrm rot="-4762821">
              <a:off x="2343585" y="2603898"/>
              <a:ext cx="29301" cy="213590"/>
            </a:xfrm>
            <a:prstGeom prst="straightConnector1">
              <a:avLst/>
            </a:prstGeom>
            <a:noFill/>
            <a:ln cap="flat" cmpd="sng" w="38100">
              <a:solidFill>
                <a:srgbClr val="FF00FF"/>
              </a:solidFill>
              <a:prstDash val="solid"/>
              <a:round/>
              <a:headEnd len="lg" w="lg" type="none"/>
              <a:tailEnd len="lg" w="lg" type="none"/>
            </a:ln>
          </p:spPr>
        </p:cxnSp>
        <p:cxnSp>
          <p:nvCxnSpPr>
            <p:cNvPr id="99" name="Shape 99"/>
            <p:cNvCxnSpPr/>
            <p:nvPr/>
          </p:nvCxnSpPr>
          <p:spPr>
            <a:xfrm rot="-4762821">
              <a:off x="2348236" y="2449752"/>
              <a:ext cx="29301" cy="213590"/>
            </a:xfrm>
            <a:prstGeom prst="straightConnector1">
              <a:avLst/>
            </a:prstGeom>
            <a:noFill/>
            <a:ln cap="flat" cmpd="sng" w="38100">
              <a:solidFill>
                <a:srgbClr val="FF00FF"/>
              </a:solidFill>
              <a:prstDash val="solid"/>
              <a:round/>
              <a:headEnd len="lg" w="lg" type="none"/>
              <a:tailEnd len="lg" w="lg" type="none"/>
            </a:ln>
          </p:spPr>
        </p:cxnSp>
      </p:grpSp>
      <p:sp>
        <p:nvSpPr>
          <p:cNvPr id="100" name="Shape 100"/>
          <p:cNvSpPr txBox="1"/>
          <p:nvPr>
            <p:ph type="title"/>
          </p:nvPr>
        </p:nvSpPr>
        <p:spPr>
          <a:xfrm>
            <a:off x="3150250" y="3418875"/>
            <a:ext cx="5993700" cy="1446600"/>
          </a:xfrm>
          <a:prstGeom prst="rect">
            <a:avLst/>
          </a:prstGeom>
        </p:spPr>
        <p:txBody>
          <a:bodyPr anchorCtr="0" anchor="t" bIns="91425" lIns="91425" rIns="91425" tIns="91425">
            <a:noAutofit/>
          </a:bodyPr>
          <a:lstStyle/>
          <a:p>
            <a:pPr lvl="0" rtl="0">
              <a:spcBef>
                <a:spcPts val="0"/>
              </a:spcBef>
              <a:buNone/>
            </a:pPr>
            <a:r>
              <a:rPr lang="en"/>
              <a:t>Large surveys indicate that these modifications are statistically related to phenotypes (ENCONDE, 2012)</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32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Taking full advantage of these annotations</a:t>
            </a:r>
          </a:p>
        </p:txBody>
      </p:sp>
      <p:sp>
        <p:nvSpPr>
          <p:cNvPr id="106" name="Shape 106"/>
          <p:cNvSpPr txBox="1"/>
          <p:nvPr>
            <p:ph type="title"/>
          </p:nvPr>
        </p:nvSpPr>
        <p:spPr>
          <a:xfrm>
            <a:off x="4027300" y="1376150"/>
            <a:ext cx="5418600" cy="572700"/>
          </a:xfrm>
          <a:prstGeom prst="rect">
            <a:avLst/>
          </a:prstGeom>
        </p:spPr>
        <p:txBody>
          <a:bodyPr anchorCtr="0" anchor="t" bIns="91425" lIns="91425" rIns="91425" tIns="91425">
            <a:noAutofit/>
          </a:bodyPr>
          <a:lstStyle/>
          <a:p>
            <a:pPr lvl="0">
              <a:spcBef>
                <a:spcPts val="0"/>
              </a:spcBef>
              <a:buNone/>
            </a:pPr>
            <a:r>
              <a:rPr lang="en"/>
              <a:t>Two possibilities:</a:t>
            </a:r>
          </a:p>
          <a:p>
            <a:pPr lvl="0">
              <a:spcBef>
                <a:spcPts val="0"/>
              </a:spcBef>
              <a:buNone/>
            </a:pPr>
            <a:r>
              <a:rPr lang="en"/>
              <a:t>1)</a:t>
            </a:r>
          </a:p>
          <a:p>
            <a:pPr lvl="0">
              <a:spcBef>
                <a:spcPts val="0"/>
              </a:spcBef>
              <a:buNone/>
            </a:pPr>
            <a:r>
              <a:t/>
            </a:r>
            <a:endParaRPr/>
          </a:p>
          <a:p>
            <a:pPr lvl="0">
              <a:spcBef>
                <a:spcPts val="0"/>
              </a:spcBef>
              <a:buNone/>
            </a:pPr>
            <a:r>
              <a:t/>
            </a:r>
            <a:endParaRPr/>
          </a:p>
          <a:p>
            <a:pPr lvl="0" rtl="0">
              <a:spcBef>
                <a:spcPts val="0"/>
              </a:spcBef>
              <a:buNone/>
            </a:pPr>
            <a:r>
              <a:rPr lang="en"/>
              <a:t>2)</a:t>
            </a:r>
          </a:p>
        </p:txBody>
      </p:sp>
      <p:sp>
        <p:nvSpPr>
          <p:cNvPr id="107" name="Shape 107"/>
          <p:cNvSpPr/>
          <p:nvPr/>
        </p:nvSpPr>
        <p:spPr>
          <a:xfrm>
            <a:off x="6855050" y="2071175"/>
            <a:ext cx="1109100" cy="460200"/>
          </a:xfrm>
          <a:prstGeom prst="wedgeRectCallout">
            <a:avLst>
              <a:gd fmla="val -102677" name="adj1"/>
              <a:gd fmla="val 21784" name="adj2"/>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GATAC . . .</a:t>
            </a:r>
          </a:p>
        </p:txBody>
      </p:sp>
      <p:grpSp>
        <p:nvGrpSpPr>
          <p:cNvPr id="108" name="Shape 108"/>
          <p:cNvGrpSpPr/>
          <p:nvPr/>
        </p:nvGrpSpPr>
        <p:grpSpPr>
          <a:xfrm rot="-2415978">
            <a:off x="5717490" y="3536284"/>
            <a:ext cx="1213468" cy="1267054"/>
            <a:chOff x="1257041" y="2166239"/>
            <a:chExt cx="1213546" cy="1267135"/>
          </a:xfrm>
        </p:grpSpPr>
        <p:sp>
          <p:nvSpPr>
            <p:cNvPr id="109" name="Shape 109"/>
            <p:cNvSpPr/>
            <p:nvPr/>
          </p:nvSpPr>
          <p:spPr>
            <a:xfrm>
              <a:off x="1257041" y="2166239"/>
              <a:ext cx="1119825" cy="1173825"/>
            </a:xfrm>
            <a:custGeom>
              <a:pathLst>
                <a:path extrusionOk="0" h="46953" w="44793">
                  <a:moveTo>
                    <a:pt x="3334" y="45762"/>
                  </a:moveTo>
                  <a:cubicBezTo>
                    <a:pt x="3113" y="45877"/>
                    <a:pt x="-3099" y="47850"/>
                    <a:pt x="2012" y="46456"/>
                  </a:cubicBezTo>
                  <a:cubicBezTo>
                    <a:pt x="7123" y="45062"/>
                    <a:pt x="27036" y="44730"/>
                    <a:pt x="34000" y="37398"/>
                  </a:cubicBezTo>
                  <a:cubicBezTo>
                    <a:pt x="40964" y="30065"/>
                    <a:pt x="42037" y="8213"/>
                    <a:pt x="43796" y="2463"/>
                  </a:cubicBezTo>
                  <a:cubicBezTo>
                    <a:pt x="45554" y="-3287"/>
                    <a:pt x="44425" y="2825"/>
                    <a:pt x="44551" y="2898"/>
                  </a:cubicBezTo>
                </a:path>
              </a:pathLst>
            </a:custGeom>
            <a:noFill/>
            <a:ln cap="flat" cmpd="sng" w="76200">
              <a:solidFill>
                <a:srgbClr val="0000FF"/>
              </a:solidFill>
              <a:prstDash val="solid"/>
              <a:round/>
              <a:headEnd len="lg" w="lg" type="none"/>
              <a:tailEnd len="lg" w="lg" type="none"/>
            </a:ln>
          </p:spPr>
        </p:sp>
        <p:grpSp>
          <p:nvGrpSpPr>
            <p:cNvPr id="110" name="Shape 110"/>
            <p:cNvGrpSpPr/>
            <p:nvPr/>
          </p:nvGrpSpPr>
          <p:grpSpPr>
            <a:xfrm>
              <a:off x="1645935" y="2522648"/>
              <a:ext cx="824651" cy="910726"/>
              <a:chOff x="1645935" y="2522648"/>
              <a:chExt cx="824651" cy="910726"/>
            </a:xfrm>
          </p:grpSpPr>
          <p:cxnSp>
            <p:nvCxnSpPr>
              <p:cNvPr id="111" name="Shape 111"/>
              <p:cNvCxnSpPr/>
              <p:nvPr/>
            </p:nvCxnSpPr>
            <p:spPr>
              <a:xfrm>
                <a:off x="1645935" y="3219775"/>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112" name="Shape 112"/>
              <p:cNvCxnSpPr/>
              <p:nvPr/>
            </p:nvCxnSpPr>
            <p:spPr>
              <a:xfrm>
                <a:off x="1798335" y="3196177"/>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113" name="Shape 113"/>
              <p:cNvCxnSpPr/>
              <p:nvPr/>
            </p:nvCxnSpPr>
            <p:spPr>
              <a:xfrm>
                <a:off x="1950735" y="3172580"/>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114" name="Shape 114"/>
              <p:cNvCxnSpPr/>
              <p:nvPr/>
            </p:nvCxnSpPr>
            <p:spPr>
              <a:xfrm rot="-4762821">
                <a:off x="2338935" y="2758044"/>
                <a:ext cx="29301" cy="213590"/>
              </a:xfrm>
              <a:prstGeom prst="straightConnector1">
                <a:avLst/>
              </a:prstGeom>
              <a:noFill/>
              <a:ln cap="flat" cmpd="sng" w="38100">
                <a:solidFill>
                  <a:srgbClr val="FF00FF"/>
                </a:solidFill>
                <a:prstDash val="solid"/>
                <a:round/>
                <a:headEnd len="lg" w="lg" type="none"/>
                <a:tailEnd len="lg" w="lg" type="none"/>
              </a:ln>
            </p:spPr>
          </p:cxnSp>
          <p:cxnSp>
            <p:nvCxnSpPr>
              <p:cNvPr id="115" name="Shape 115"/>
              <p:cNvCxnSpPr/>
              <p:nvPr/>
            </p:nvCxnSpPr>
            <p:spPr>
              <a:xfrm rot="-4762821">
                <a:off x="2343585" y="2603898"/>
                <a:ext cx="29301" cy="213590"/>
              </a:xfrm>
              <a:prstGeom prst="straightConnector1">
                <a:avLst/>
              </a:prstGeom>
              <a:noFill/>
              <a:ln cap="flat" cmpd="sng" w="38100">
                <a:solidFill>
                  <a:srgbClr val="FF00FF"/>
                </a:solidFill>
                <a:prstDash val="solid"/>
                <a:round/>
                <a:headEnd len="lg" w="lg" type="none"/>
                <a:tailEnd len="lg" w="lg" type="none"/>
              </a:ln>
            </p:spPr>
          </p:cxnSp>
          <p:cxnSp>
            <p:nvCxnSpPr>
              <p:cNvPr id="116" name="Shape 116"/>
              <p:cNvCxnSpPr/>
              <p:nvPr/>
            </p:nvCxnSpPr>
            <p:spPr>
              <a:xfrm rot="-4762821">
                <a:off x="2348236" y="2449752"/>
                <a:ext cx="29301" cy="213590"/>
              </a:xfrm>
              <a:prstGeom prst="straightConnector1">
                <a:avLst/>
              </a:prstGeom>
              <a:noFill/>
              <a:ln cap="flat" cmpd="sng" w="38100">
                <a:solidFill>
                  <a:srgbClr val="FF00FF"/>
                </a:solidFill>
                <a:prstDash val="solid"/>
                <a:round/>
                <a:headEnd len="lg" w="lg" type="none"/>
                <a:tailEnd len="lg" w="lg" type="none"/>
              </a:ln>
            </p:spPr>
          </p:cxnSp>
        </p:grpSp>
      </p:grpSp>
      <p:sp>
        <p:nvSpPr>
          <p:cNvPr id="117" name="Shape 117"/>
          <p:cNvSpPr/>
          <p:nvPr/>
        </p:nvSpPr>
        <p:spPr>
          <a:xfrm>
            <a:off x="6681525" y="3367500"/>
            <a:ext cx="507330" cy="1604609"/>
          </a:xfrm>
          <a:prstGeom prst="irregularSeal2">
            <a:avLst/>
          </a:prstGeom>
          <a:solidFill>
            <a:srgbClr val="93C47D"/>
          </a:solidFill>
          <a:ln>
            <a:noFill/>
          </a:ln>
        </p:spPr>
        <p:txBody>
          <a:bodyPr anchorCtr="0" anchor="ctr" bIns="91425" lIns="91425" rIns="91425" tIns="91425">
            <a:noAutofit/>
          </a:bodyPr>
          <a:lstStyle/>
          <a:p>
            <a:pPr lvl="0">
              <a:spcBef>
                <a:spcPts val="0"/>
              </a:spcBef>
              <a:buNone/>
            </a:pPr>
            <a:r>
              <a:t/>
            </a:r>
            <a:endParaRPr/>
          </a:p>
        </p:txBody>
      </p:sp>
      <p:grpSp>
        <p:nvGrpSpPr>
          <p:cNvPr id="118" name="Shape 118"/>
          <p:cNvGrpSpPr/>
          <p:nvPr/>
        </p:nvGrpSpPr>
        <p:grpSpPr>
          <a:xfrm rot="2767341">
            <a:off x="5031773" y="1655266"/>
            <a:ext cx="1213509" cy="1267097"/>
            <a:chOff x="1257041" y="2166239"/>
            <a:chExt cx="1213546" cy="1267135"/>
          </a:xfrm>
        </p:grpSpPr>
        <p:sp>
          <p:nvSpPr>
            <p:cNvPr id="119" name="Shape 119"/>
            <p:cNvSpPr/>
            <p:nvPr/>
          </p:nvSpPr>
          <p:spPr>
            <a:xfrm>
              <a:off x="1257041" y="2166239"/>
              <a:ext cx="1119825" cy="1173825"/>
            </a:xfrm>
            <a:custGeom>
              <a:pathLst>
                <a:path extrusionOk="0" h="46953" w="44793">
                  <a:moveTo>
                    <a:pt x="3334" y="45762"/>
                  </a:moveTo>
                  <a:cubicBezTo>
                    <a:pt x="3113" y="45877"/>
                    <a:pt x="-3099" y="47850"/>
                    <a:pt x="2012" y="46456"/>
                  </a:cubicBezTo>
                  <a:cubicBezTo>
                    <a:pt x="7123" y="45062"/>
                    <a:pt x="27036" y="44730"/>
                    <a:pt x="34000" y="37398"/>
                  </a:cubicBezTo>
                  <a:cubicBezTo>
                    <a:pt x="40964" y="30065"/>
                    <a:pt x="42037" y="8213"/>
                    <a:pt x="43796" y="2463"/>
                  </a:cubicBezTo>
                  <a:cubicBezTo>
                    <a:pt x="45554" y="-3287"/>
                    <a:pt x="44425" y="2825"/>
                    <a:pt x="44551" y="2898"/>
                  </a:cubicBezTo>
                </a:path>
              </a:pathLst>
            </a:custGeom>
            <a:noFill/>
            <a:ln cap="flat" cmpd="sng" w="76200">
              <a:solidFill>
                <a:srgbClr val="0000FF"/>
              </a:solidFill>
              <a:prstDash val="solid"/>
              <a:round/>
              <a:headEnd len="lg" w="lg" type="none"/>
              <a:tailEnd len="lg" w="lg" type="none"/>
            </a:ln>
          </p:spPr>
        </p:sp>
        <p:grpSp>
          <p:nvGrpSpPr>
            <p:cNvPr id="120" name="Shape 120"/>
            <p:cNvGrpSpPr/>
            <p:nvPr/>
          </p:nvGrpSpPr>
          <p:grpSpPr>
            <a:xfrm>
              <a:off x="1645935" y="2522648"/>
              <a:ext cx="824651" cy="910726"/>
              <a:chOff x="1645935" y="2522648"/>
              <a:chExt cx="824651" cy="910726"/>
            </a:xfrm>
          </p:grpSpPr>
          <p:cxnSp>
            <p:nvCxnSpPr>
              <p:cNvPr id="121" name="Shape 121"/>
              <p:cNvCxnSpPr/>
              <p:nvPr/>
            </p:nvCxnSpPr>
            <p:spPr>
              <a:xfrm>
                <a:off x="1645935" y="3219775"/>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122" name="Shape 122"/>
              <p:cNvCxnSpPr/>
              <p:nvPr/>
            </p:nvCxnSpPr>
            <p:spPr>
              <a:xfrm>
                <a:off x="1798335" y="3196177"/>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123" name="Shape 123"/>
              <p:cNvCxnSpPr/>
              <p:nvPr/>
            </p:nvCxnSpPr>
            <p:spPr>
              <a:xfrm>
                <a:off x="1950735" y="3172580"/>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124" name="Shape 124"/>
              <p:cNvCxnSpPr/>
              <p:nvPr/>
            </p:nvCxnSpPr>
            <p:spPr>
              <a:xfrm rot="-4762821">
                <a:off x="2338935" y="2758044"/>
                <a:ext cx="29301" cy="213590"/>
              </a:xfrm>
              <a:prstGeom prst="straightConnector1">
                <a:avLst/>
              </a:prstGeom>
              <a:noFill/>
              <a:ln cap="flat" cmpd="sng" w="38100">
                <a:solidFill>
                  <a:srgbClr val="FF00FF"/>
                </a:solidFill>
                <a:prstDash val="solid"/>
                <a:round/>
                <a:headEnd len="lg" w="lg" type="none"/>
                <a:tailEnd len="lg" w="lg" type="none"/>
              </a:ln>
            </p:spPr>
          </p:cxnSp>
          <p:cxnSp>
            <p:nvCxnSpPr>
              <p:cNvPr id="125" name="Shape 125"/>
              <p:cNvCxnSpPr/>
              <p:nvPr/>
            </p:nvCxnSpPr>
            <p:spPr>
              <a:xfrm rot="-4762821">
                <a:off x="2343585" y="2603898"/>
                <a:ext cx="29301" cy="213590"/>
              </a:xfrm>
              <a:prstGeom prst="straightConnector1">
                <a:avLst/>
              </a:prstGeom>
              <a:noFill/>
              <a:ln cap="flat" cmpd="sng" w="38100">
                <a:solidFill>
                  <a:srgbClr val="FF00FF"/>
                </a:solidFill>
                <a:prstDash val="solid"/>
                <a:round/>
                <a:headEnd len="lg" w="lg" type="none"/>
                <a:tailEnd len="lg" w="lg" type="none"/>
              </a:ln>
            </p:spPr>
          </p:cxnSp>
          <p:cxnSp>
            <p:nvCxnSpPr>
              <p:cNvPr id="126" name="Shape 126"/>
              <p:cNvCxnSpPr/>
              <p:nvPr/>
            </p:nvCxnSpPr>
            <p:spPr>
              <a:xfrm rot="-4762821">
                <a:off x="2348236" y="2449752"/>
                <a:ext cx="29301" cy="213590"/>
              </a:xfrm>
              <a:prstGeom prst="straightConnector1">
                <a:avLst/>
              </a:prstGeom>
              <a:noFill/>
              <a:ln cap="flat" cmpd="sng" w="38100">
                <a:solidFill>
                  <a:srgbClr val="FF00FF"/>
                </a:solidFill>
                <a:prstDash val="solid"/>
                <a:round/>
                <a:headEnd len="lg" w="lg" type="none"/>
                <a:tailEnd len="lg" w="lg" type="none"/>
              </a:ln>
            </p:spPr>
          </p:cxnSp>
        </p:grpSp>
      </p:grpSp>
      <p:grpSp>
        <p:nvGrpSpPr>
          <p:cNvPr id="127" name="Shape 127"/>
          <p:cNvGrpSpPr/>
          <p:nvPr/>
        </p:nvGrpSpPr>
        <p:grpSpPr>
          <a:xfrm>
            <a:off x="790525" y="1616432"/>
            <a:ext cx="2418706" cy="2678301"/>
            <a:chOff x="790525" y="1616432"/>
            <a:chExt cx="2418706" cy="2678301"/>
          </a:xfrm>
        </p:grpSpPr>
        <p:sp>
          <p:nvSpPr>
            <p:cNvPr id="128" name="Shape 128"/>
            <p:cNvSpPr/>
            <p:nvPr/>
          </p:nvSpPr>
          <p:spPr>
            <a:xfrm>
              <a:off x="790525" y="1616432"/>
              <a:ext cx="2418706" cy="2678301"/>
            </a:xfrm>
            <a:custGeom>
              <a:pathLst>
                <a:path extrusionOk="0" h="43419" w="37284">
                  <a:moveTo>
                    <a:pt x="0" y="43419"/>
                  </a:moveTo>
                  <a:cubicBezTo>
                    <a:pt x="629" y="40980"/>
                    <a:pt x="392" y="32013"/>
                    <a:pt x="3775" y="28789"/>
                  </a:cubicBezTo>
                  <a:cubicBezTo>
                    <a:pt x="7157" y="25564"/>
                    <a:pt x="16911" y="27216"/>
                    <a:pt x="20294" y="24070"/>
                  </a:cubicBezTo>
                  <a:cubicBezTo>
                    <a:pt x="23676" y="20923"/>
                    <a:pt x="21237" y="13922"/>
                    <a:pt x="24069" y="9911"/>
                  </a:cubicBezTo>
                  <a:cubicBezTo>
                    <a:pt x="26900" y="5899"/>
                    <a:pt x="35081" y="1651"/>
                    <a:pt x="37284" y="0"/>
                  </a:cubicBezTo>
                </a:path>
              </a:pathLst>
            </a:custGeom>
            <a:noFill/>
            <a:ln cap="flat" cmpd="sng" w="76200">
              <a:solidFill>
                <a:srgbClr val="0000FF"/>
              </a:solidFill>
              <a:prstDash val="solid"/>
              <a:round/>
              <a:headEnd len="lg" w="lg" type="none"/>
              <a:tailEnd len="lg" w="lg" type="none"/>
            </a:ln>
          </p:spPr>
        </p:sp>
        <p:grpSp>
          <p:nvGrpSpPr>
            <p:cNvPr id="129" name="Shape 129"/>
            <p:cNvGrpSpPr/>
            <p:nvPr/>
          </p:nvGrpSpPr>
          <p:grpSpPr>
            <a:xfrm>
              <a:off x="1645935" y="2522648"/>
              <a:ext cx="824651" cy="910726"/>
              <a:chOff x="1645935" y="2522648"/>
              <a:chExt cx="824651" cy="910726"/>
            </a:xfrm>
          </p:grpSpPr>
          <p:cxnSp>
            <p:nvCxnSpPr>
              <p:cNvPr id="130" name="Shape 130"/>
              <p:cNvCxnSpPr>
                <a:stCxn id="131" idx="4"/>
              </p:cNvCxnSpPr>
              <p:nvPr/>
            </p:nvCxnSpPr>
            <p:spPr>
              <a:xfrm>
                <a:off x="1645935" y="3219775"/>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132" name="Shape 132"/>
              <p:cNvCxnSpPr/>
              <p:nvPr/>
            </p:nvCxnSpPr>
            <p:spPr>
              <a:xfrm>
                <a:off x="1798335" y="3196177"/>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133" name="Shape 133"/>
              <p:cNvCxnSpPr/>
              <p:nvPr/>
            </p:nvCxnSpPr>
            <p:spPr>
              <a:xfrm>
                <a:off x="1950735" y="3172580"/>
                <a:ext cx="29400" cy="213600"/>
              </a:xfrm>
              <a:prstGeom prst="straightConnector1">
                <a:avLst/>
              </a:prstGeom>
              <a:noFill/>
              <a:ln cap="flat" cmpd="sng" w="38100">
                <a:solidFill>
                  <a:srgbClr val="FF00FF"/>
                </a:solidFill>
                <a:prstDash val="solid"/>
                <a:round/>
                <a:headEnd len="lg" w="lg" type="none"/>
                <a:tailEnd len="lg" w="lg" type="none"/>
              </a:ln>
            </p:spPr>
          </p:cxnSp>
          <p:cxnSp>
            <p:nvCxnSpPr>
              <p:cNvPr id="134" name="Shape 134"/>
              <p:cNvCxnSpPr/>
              <p:nvPr/>
            </p:nvCxnSpPr>
            <p:spPr>
              <a:xfrm rot="-4762821">
                <a:off x="2338935" y="2758044"/>
                <a:ext cx="29301" cy="213590"/>
              </a:xfrm>
              <a:prstGeom prst="straightConnector1">
                <a:avLst/>
              </a:prstGeom>
              <a:noFill/>
              <a:ln cap="flat" cmpd="sng" w="38100">
                <a:solidFill>
                  <a:srgbClr val="FF00FF"/>
                </a:solidFill>
                <a:prstDash val="solid"/>
                <a:round/>
                <a:headEnd len="lg" w="lg" type="none"/>
                <a:tailEnd len="lg" w="lg" type="none"/>
              </a:ln>
            </p:spPr>
          </p:cxnSp>
          <p:cxnSp>
            <p:nvCxnSpPr>
              <p:cNvPr id="135" name="Shape 135"/>
              <p:cNvCxnSpPr/>
              <p:nvPr/>
            </p:nvCxnSpPr>
            <p:spPr>
              <a:xfrm rot="-4762821">
                <a:off x="2343585" y="2603898"/>
                <a:ext cx="29301" cy="213590"/>
              </a:xfrm>
              <a:prstGeom prst="straightConnector1">
                <a:avLst/>
              </a:prstGeom>
              <a:noFill/>
              <a:ln cap="flat" cmpd="sng" w="38100">
                <a:solidFill>
                  <a:srgbClr val="FF00FF"/>
                </a:solidFill>
                <a:prstDash val="solid"/>
                <a:round/>
                <a:headEnd len="lg" w="lg" type="none"/>
                <a:tailEnd len="lg" w="lg" type="none"/>
              </a:ln>
            </p:spPr>
          </p:cxnSp>
          <p:cxnSp>
            <p:nvCxnSpPr>
              <p:cNvPr id="136" name="Shape 136"/>
              <p:cNvCxnSpPr/>
              <p:nvPr/>
            </p:nvCxnSpPr>
            <p:spPr>
              <a:xfrm rot="-4762821">
                <a:off x="2348236" y="2449752"/>
                <a:ext cx="29301" cy="213590"/>
              </a:xfrm>
              <a:prstGeom prst="straightConnector1">
                <a:avLst/>
              </a:prstGeom>
              <a:noFill/>
              <a:ln cap="flat" cmpd="sng" w="38100">
                <a:solidFill>
                  <a:srgbClr val="FF00FF"/>
                </a:solidFill>
                <a:prstDash val="solid"/>
                <a:round/>
                <a:headEnd len="lg" w="lg" type="none"/>
                <a:tailEnd len="lg" w="lg" type="none"/>
              </a:ln>
            </p:spPr>
          </p:cxnSp>
        </p:grpSp>
      </p:grpSp>
      <p:sp>
        <p:nvSpPr>
          <p:cNvPr id="137" name="Shape 137"/>
          <p:cNvSpPr/>
          <p:nvPr/>
        </p:nvSpPr>
        <p:spPr>
          <a:xfrm>
            <a:off x="1073685" y="2105575"/>
            <a:ext cx="1144499" cy="1114200"/>
          </a:xfrm>
          <a:prstGeom prst="ellipse">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2" presetSubtype="2">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3800"/>
                                        <p:tgtEl>
                                          <p:spTgt spid="1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Machine Learning identifies DNA interactions</a:t>
            </a:r>
          </a:p>
        </p:txBody>
      </p:sp>
      <p:pic>
        <p:nvPicPr>
          <p:cNvPr id="143" name="Shape 143"/>
          <p:cNvPicPr preferRelativeResize="0"/>
          <p:nvPr/>
        </p:nvPicPr>
        <p:blipFill>
          <a:blip r:embed="rId3">
            <a:alphaModFix/>
          </a:blip>
          <a:stretch>
            <a:fillRect/>
          </a:stretch>
        </p:blipFill>
        <p:spPr>
          <a:xfrm>
            <a:off x="373625" y="2058325"/>
            <a:ext cx="3490449" cy="1402425"/>
          </a:xfrm>
          <a:prstGeom prst="rect">
            <a:avLst/>
          </a:prstGeom>
          <a:noFill/>
          <a:ln>
            <a:noFill/>
          </a:ln>
        </p:spPr>
      </p:pic>
      <p:sp>
        <p:nvSpPr>
          <p:cNvPr id="144" name="Shape 144"/>
          <p:cNvSpPr txBox="1"/>
          <p:nvPr>
            <p:ph type="title"/>
          </p:nvPr>
        </p:nvSpPr>
        <p:spPr>
          <a:xfrm>
            <a:off x="1541700" y="4430525"/>
            <a:ext cx="2520900" cy="572700"/>
          </a:xfrm>
          <a:prstGeom prst="rect">
            <a:avLst/>
          </a:prstGeom>
        </p:spPr>
        <p:txBody>
          <a:bodyPr anchorCtr="0" anchor="t" bIns="91425" lIns="91425" rIns="91425" tIns="91425">
            <a:noAutofit/>
          </a:bodyPr>
          <a:lstStyle/>
          <a:p>
            <a:pPr lvl="0" rtl="0">
              <a:spcBef>
                <a:spcPts val="0"/>
              </a:spcBef>
              <a:buNone/>
            </a:pPr>
            <a:r>
              <a:rPr lang="en" sz="2000"/>
              <a:t>Pinello et al., 2014</a:t>
            </a:r>
          </a:p>
        </p:txBody>
      </p:sp>
      <p:pic>
        <p:nvPicPr>
          <p:cNvPr id="145" name="Shape 145"/>
          <p:cNvPicPr preferRelativeResize="0"/>
          <p:nvPr/>
        </p:nvPicPr>
        <p:blipFill>
          <a:blip r:embed="rId4">
            <a:alphaModFix/>
          </a:blip>
          <a:stretch>
            <a:fillRect/>
          </a:stretch>
        </p:blipFill>
        <p:spPr>
          <a:xfrm>
            <a:off x="4524724" y="1469424"/>
            <a:ext cx="4091175" cy="2961099"/>
          </a:xfrm>
          <a:prstGeom prst="rect">
            <a:avLst/>
          </a:prstGeom>
          <a:noFill/>
          <a:ln>
            <a:noFill/>
          </a:ln>
        </p:spPr>
      </p:pic>
      <p:sp>
        <p:nvSpPr>
          <p:cNvPr id="146" name="Shape 146"/>
          <p:cNvSpPr txBox="1"/>
          <p:nvPr>
            <p:ph type="title"/>
          </p:nvPr>
        </p:nvSpPr>
        <p:spPr>
          <a:xfrm>
            <a:off x="6111725" y="4430525"/>
            <a:ext cx="2720700" cy="572700"/>
          </a:xfrm>
          <a:prstGeom prst="rect">
            <a:avLst/>
          </a:prstGeom>
        </p:spPr>
        <p:txBody>
          <a:bodyPr anchorCtr="0" anchor="t" bIns="91425" lIns="91425" rIns="91425" tIns="91425">
            <a:noAutofit/>
          </a:bodyPr>
          <a:lstStyle/>
          <a:p>
            <a:pPr lvl="0" rtl="0">
              <a:spcBef>
                <a:spcPts val="0"/>
              </a:spcBef>
              <a:buNone/>
            </a:pPr>
            <a:r>
              <a:rPr lang="en" sz="2000"/>
              <a:t>Beneviste et al., 2014</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Using CNNs to Advance Genomics</a:t>
            </a:r>
          </a:p>
        </p:txBody>
      </p:sp>
      <p:pic>
        <p:nvPicPr>
          <p:cNvPr id="152" name="Shape 152"/>
          <p:cNvPicPr preferRelativeResize="0"/>
          <p:nvPr/>
        </p:nvPicPr>
        <p:blipFill>
          <a:blip r:embed="rId3">
            <a:alphaModFix/>
          </a:blip>
          <a:stretch>
            <a:fillRect/>
          </a:stretch>
        </p:blipFill>
        <p:spPr>
          <a:xfrm>
            <a:off x="93550" y="1213049"/>
            <a:ext cx="4420074" cy="1450324"/>
          </a:xfrm>
          <a:prstGeom prst="rect">
            <a:avLst/>
          </a:prstGeom>
          <a:noFill/>
          <a:ln cap="flat" cmpd="sng" w="19050">
            <a:solidFill>
              <a:schemeClr val="dk2"/>
            </a:solidFill>
            <a:prstDash val="solid"/>
            <a:round/>
            <a:headEnd len="med" w="med" type="none"/>
            <a:tailEnd len="med" w="med" type="none"/>
          </a:ln>
        </p:spPr>
      </p:pic>
      <p:pic>
        <p:nvPicPr>
          <p:cNvPr id="153" name="Shape 153"/>
          <p:cNvPicPr preferRelativeResize="0"/>
          <p:nvPr/>
        </p:nvPicPr>
        <p:blipFill>
          <a:blip r:embed="rId4">
            <a:alphaModFix/>
          </a:blip>
          <a:stretch>
            <a:fillRect/>
          </a:stretch>
        </p:blipFill>
        <p:spPr>
          <a:xfrm>
            <a:off x="5322714" y="1213050"/>
            <a:ext cx="3676834" cy="1450325"/>
          </a:xfrm>
          <a:prstGeom prst="rect">
            <a:avLst/>
          </a:prstGeom>
          <a:noFill/>
          <a:ln cap="flat" cmpd="sng" w="19050">
            <a:solidFill>
              <a:schemeClr val="dk2"/>
            </a:solidFill>
            <a:prstDash val="solid"/>
            <a:round/>
            <a:headEnd len="med" w="med" type="none"/>
            <a:tailEnd len="med" w="med" type="none"/>
          </a:ln>
        </p:spPr>
      </p:pic>
      <p:pic>
        <p:nvPicPr>
          <p:cNvPr id="154" name="Shape 154"/>
          <p:cNvPicPr preferRelativeResize="0"/>
          <p:nvPr/>
        </p:nvPicPr>
        <p:blipFill rotWithShape="1">
          <a:blip r:embed="rId5">
            <a:alphaModFix/>
          </a:blip>
          <a:srcRect b="29175" l="30481" r="56440" t="58408"/>
          <a:stretch/>
        </p:blipFill>
        <p:spPr>
          <a:xfrm>
            <a:off x="4581787" y="1699225"/>
            <a:ext cx="672775" cy="477975"/>
          </a:xfrm>
          <a:prstGeom prst="rect">
            <a:avLst/>
          </a:prstGeom>
          <a:noFill/>
          <a:ln>
            <a:noFill/>
          </a:ln>
        </p:spPr>
      </p:pic>
      <p:sp>
        <p:nvSpPr>
          <p:cNvPr id="155" name="Shape 155"/>
          <p:cNvSpPr txBox="1"/>
          <p:nvPr>
            <p:ph type="title"/>
          </p:nvPr>
        </p:nvSpPr>
        <p:spPr>
          <a:xfrm>
            <a:off x="3201950" y="2726875"/>
            <a:ext cx="3040200" cy="572700"/>
          </a:xfrm>
          <a:prstGeom prst="rect">
            <a:avLst/>
          </a:prstGeom>
        </p:spPr>
        <p:txBody>
          <a:bodyPr anchorCtr="0" anchor="t" bIns="91425" lIns="91425" rIns="91425" tIns="91425">
            <a:noAutofit/>
          </a:bodyPr>
          <a:lstStyle/>
          <a:p>
            <a:pPr lvl="0" rtl="0" algn="ctr">
              <a:spcBef>
                <a:spcPts val="0"/>
              </a:spcBef>
              <a:buNone/>
            </a:pPr>
            <a:r>
              <a:rPr lang="en" sz="2000"/>
              <a:t>Krizhevsky et al. 2012</a:t>
            </a:r>
          </a:p>
        </p:txBody>
      </p:sp>
      <p:pic>
        <p:nvPicPr>
          <p:cNvPr id="156" name="Shape 156"/>
          <p:cNvPicPr preferRelativeResize="0"/>
          <p:nvPr/>
        </p:nvPicPr>
        <p:blipFill>
          <a:blip r:embed="rId6">
            <a:alphaModFix/>
          </a:blip>
          <a:stretch>
            <a:fillRect/>
          </a:stretch>
        </p:blipFill>
        <p:spPr>
          <a:xfrm>
            <a:off x="519612" y="1505336"/>
            <a:ext cx="6049377" cy="2132825"/>
          </a:xfrm>
          <a:prstGeom prst="rect">
            <a:avLst/>
          </a:prstGeom>
          <a:noFill/>
          <a:ln cap="flat" cmpd="sng" w="19050">
            <a:solidFill>
              <a:schemeClr val="dk2"/>
            </a:solidFill>
            <a:prstDash val="solid"/>
            <a:round/>
            <a:headEnd len="med" w="med" type="none"/>
            <a:tailEnd len="med" w="med" type="none"/>
          </a:ln>
        </p:spPr>
      </p:pic>
      <p:sp>
        <p:nvSpPr>
          <p:cNvPr id="157" name="Shape 157"/>
          <p:cNvSpPr txBox="1"/>
          <p:nvPr>
            <p:ph type="title"/>
          </p:nvPr>
        </p:nvSpPr>
        <p:spPr>
          <a:xfrm>
            <a:off x="3528800" y="3638150"/>
            <a:ext cx="3040200" cy="572700"/>
          </a:xfrm>
          <a:prstGeom prst="rect">
            <a:avLst/>
          </a:prstGeom>
        </p:spPr>
        <p:txBody>
          <a:bodyPr anchorCtr="0" anchor="t" bIns="91425" lIns="91425" rIns="91425" tIns="91425">
            <a:noAutofit/>
          </a:bodyPr>
          <a:lstStyle/>
          <a:p>
            <a:pPr lvl="0" rtl="0" algn="ctr">
              <a:spcBef>
                <a:spcPts val="0"/>
              </a:spcBef>
              <a:buNone/>
            </a:pPr>
            <a:r>
              <a:rPr lang="en" sz="2000"/>
              <a:t>Alipanahi et al. 2015</a:t>
            </a:r>
          </a:p>
        </p:txBody>
      </p:sp>
      <p:pic>
        <p:nvPicPr>
          <p:cNvPr id="158" name="Shape 158"/>
          <p:cNvPicPr preferRelativeResize="0"/>
          <p:nvPr/>
        </p:nvPicPr>
        <p:blipFill>
          <a:blip r:embed="rId7">
            <a:alphaModFix/>
          </a:blip>
          <a:stretch>
            <a:fillRect/>
          </a:stretch>
        </p:blipFill>
        <p:spPr>
          <a:xfrm>
            <a:off x="3831124" y="1425144"/>
            <a:ext cx="3040200" cy="3636104"/>
          </a:xfrm>
          <a:prstGeom prst="rect">
            <a:avLst/>
          </a:prstGeom>
          <a:noFill/>
          <a:ln cap="flat" cmpd="sng" w="19050">
            <a:solidFill>
              <a:schemeClr val="dk2"/>
            </a:solidFill>
            <a:prstDash val="solid"/>
            <a:round/>
            <a:headEnd len="med" w="med" type="none"/>
            <a:tailEnd len="med" w="med" type="none"/>
          </a:ln>
        </p:spPr>
      </p:pic>
      <p:sp>
        <p:nvSpPr>
          <p:cNvPr id="159" name="Shape 159"/>
          <p:cNvSpPr txBox="1"/>
          <p:nvPr>
            <p:ph type="title"/>
          </p:nvPr>
        </p:nvSpPr>
        <p:spPr>
          <a:xfrm>
            <a:off x="6891925" y="4037750"/>
            <a:ext cx="2107500" cy="1023600"/>
          </a:xfrm>
          <a:prstGeom prst="rect">
            <a:avLst/>
          </a:prstGeom>
        </p:spPr>
        <p:txBody>
          <a:bodyPr anchorCtr="0" anchor="t" bIns="91425" lIns="91425" rIns="91425" tIns="91425">
            <a:noAutofit/>
          </a:bodyPr>
          <a:lstStyle/>
          <a:p>
            <a:pPr lvl="0" rtl="0">
              <a:spcBef>
                <a:spcPts val="0"/>
              </a:spcBef>
              <a:buNone/>
            </a:pPr>
            <a:r>
              <a:rPr lang="en" sz="2000"/>
              <a:t>Zhuo &amp; Troyanskana, 2015</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1168050" y="1579650"/>
            <a:ext cx="6807900" cy="1984200"/>
          </a:xfrm>
          <a:prstGeom prst="rect">
            <a:avLst/>
          </a:prstGeom>
        </p:spPr>
        <p:txBody>
          <a:bodyPr anchorCtr="0" anchor="t" bIns="91425" lIns="91425" rIns="91425" tIns="91425">
            <a:noAutofit/>
          </a:bodyPr>
          <a:lstStyle/>
          <a:p>
            <a:pPr lvl="0" algn="ctr">
              <a:spcBef>
                <a:spcPts val="0"/>
              </a:spcBef>
              <a:buNone/>
            </a:pPr>
            <a:r>
              <a:rPr lang="en" sz="3000"/>
              <a:t>“It is essential that [these techniques] are technically and conceptually accessible to the researchers who can take advantage of their potential.”</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t>Saving the day …</a:t>
            </a:r>
          </a:p>
          <a:p>
            <a:pPr lvl="0">
              <a:spcBef>
                <a:spcPts val="0"/>
              </a:spcBef>
              <a:buNone/>
            </a:pPr>
            <a:r>
              <a:t/>
            </a:r>
            <a:endParaRPr/>
          </a:p>
        </p:txBody>
      </p:sp>
      <p:pic>
        <p:nvPicPr>
          <p:cNvPr id="170" name="Shape 170"/>
          <p:cNvPicPr preferRelativeResize="0"/>
          <p:nvPr/>
        </p:nvPicPr>
        <p:blipFill>
          <a:blip r:embed="rId3">
            <a:alphaModFix/>
          </a:blip>
          <a:stretch>
            <a:fillRect/>
          </a:stretch>
        </p:blipFill>
        <p:spPr>
          <a:xfrm>
            <a:off x="3103475" y="965775"/>
            <a:ext cx="2937078" cy="3160124"/>
          </a:xfrm>
          <a:prstGeom prst="rect">
            <a:avLst/>
          </a:prstGeom>
          <a:noFill/>
          <a:ln>
            <a:noFill/>
          </a:ln>
        </p:spPr>
      </p:pic>
      <p:sp>
        <p:nvSpPr>
          <p:cNvPr id="171" name="Shape 171"/>
          <p:cNvSpPr txBox="1"/>
          <p:nvPr>
            <p:ph type="title"/>
          </p:nvPr>
        </p:nvSpPr>
        <p:spPr>
          <a:xfrm>
            <a:off x="3848794" y="4250600"/>
            <a:ext cx="1388400" cy="572700"/>
          </a:xfrm>
          <a:prstGeom prst="rect">
            <a:avLst/>
          </a:prstGeom>
        </p:spPr>
        <p:txBody>
          <a:bodyPr anchorCtr="0" anchor="t" bIns="91425" lIns="91425" rIns="91425" tIns="91425">
            <a:noAutofit/>
          </a:bodyPr>
          <a:lstStyle/>
          <a:p>
            <a:pPr lvl="0" rtl="0" algn="ctr">
              <a:spcBef>
                <a:spcPts val="0"/>
              </a:spcBef>
              <a:buNone/>
            </a:pPr>
            <a:r>
              <a:rPr b="1" lang="en"/>
              <a:t>Basset</a:t>
            </a:r>
          </a:p>
        </p:txBody>
      </p:sp>
      <p:sp>
        <p:nvSpPr>
          <p:cNvPr id="172" name="Shape 172"/>
          <p:cNvSpPr txBox="1"/>
          <p:nvPr>
            <p:ph type="title"/>
          </p:nvPr>
        </p:nvSpPr>
        <p:spPr>
          <a:xfrm>
            <a:off x="263525" y="1435150"/>
            <a:ext cx="4208100" cy="5727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Deep CNNs</a:t>
            </a:r>
          </a:p>
          <a:p>
            <a:pPr lvl="0" rtl="0">
              <a:spcBef>
                <a:spcPts val="0"/>
              </a:spcBef>
              <a:buNone/>
            </a:pPr>
            <a:r>
              <a:rPr lang="en" sz="2400"/>
              <a:t>	</a:t>
            </a:r>
          </a:p>
        </p:txBody>
      </p:sp>
      <p:sp>
        <p:nvSpPr>
          <p:cNvPr id="173" name="Shape 173"/>
          <p:cNvSpPr txBox="1"/>
          <p:nvPr>
            <p:ph type="title"/>
          </p:nvPr>
        </p:nvSpPr>
        <p:spPr>
          <a:xfrm>
            <a:off x="5985900" y="1671850"/>
            <a:ext cx="4208100" cy="5727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Open Source</a:t>
            </a:r>
          </a:p>
          <a:p>
            <a:pPr lvl="0" rtl="0">
              <a:spcBef>
                <a:spcPts val="0"/>
              </a:spcBef>
              <a:buNone/>
            </a:pPr>
            <a:r>
              <a:t/>
            </a:r>
            <a:endParaRPr sz="2400"/>
          </a:p>
        </p:txBody>
      </p:sp>
      <p:sp>
        <p:nvSpPr>
          <p:cNvPr id="174" name="Shape 174"/>
          <p:cNvSpPr txBox="1"/>
          <p:nvPr>
            <p:ph type="title"/>
          </p:nvPr>
        </p:nvSpPr>
        <p:spPr>
          <a:xfrm>
            <a:off x="489325" y="3449300"/>
            <a:ext cx="2850600" cy="13740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Functional assessment of DNA</a:t>
            </a:r>
          </a:p>
          <a:p>
            <a:pPr lvl="0" rtl="0">
              <a:spcBef>
                <a:spcPts val="0"/>
              </a:spcBef>
              <a:buNone/>
            </a:pPr>
            <a:r>
              <a:t/>
            </a:r>
            <a:endParaRPr/>
          </a:p>
        </p:txBody>
      </p:sp>
      <p:sp>
        <p:nvSpPr>
          <p:cNvPr id="175" name="Shape 175"/>
          <p:cNvSpPr txBox="1"/>
          <p:nvPr>
            <p:ph type="title"/>
          </p:nvPr>
        </p:nvSpPr>
        <p:spPr>
          <a:xfrm>
            <a:off x="6233675" y="3112550"/>
            <a:ext cx="3122700" cy="13740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Tailored to the Biosciences community</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700"/>
                                        <p:tgtEl>
                                          <p:spTgt spid="170"/>
                                        </p:tgtEl>
                                      </p:cBhvr>
                                    </p:animEffect>
                                  </p:childTnLst>
                                </p:cTn>
                              </p:par>
                              <p:par>
                                <p:cTn fill="hold" nodeType="withEffect" presetClass="emph" presetID="8" presetSubtype="0">
                                  <p:stCondLst>
                                    <p:cond delay="0"/>
                                  </p:stCondLst>
                                  <p:childTnLst>
                                    <p:animRot by="-21600000">
                                      <p:cBhvr>
                                        <p:cTn dur="1600" fill="hold"/>
                                        <p:tgtEl>
                                          <p:spTgt spid="170"/>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2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